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5"/>
  </p:notesMasterIdLst>
  <p:handoutMasterIdLst>
    <p:handoutMasterId r:id="rId26"/>
  </p:handoutMasterIdLst>
  <p:sldIdLst>
    <p:sldId id="347" r:id="rId2"/>
    <p:sldId id="366" r:id="rId3"/>
    <p:sldId id="367" r:id="rId4"/>
    <p:sldId id="368" r:id="rId5"/>
    <p:sldId id="369" r:id="rId6"/>
    <p:sldId id="370" r:id="rId7"/>
    <p:sldId id="371" r:id="rId8"/>
    <p:sldId id="372" r:id="rId9"/>
    <p:sldId id="373" r:id="rId10"/>
    <p:sldId id="374" r:id="rId11"/>
    <p:sldId id="375" r:id="rId12"/>
    <p:sldId id="376" r:id="rId13"/>
    <p:sldId id="377" r:id="rId14"/>
    <p:sldId id="378" r:id="rId15"/>
    <p:sldId id="379" r:id="rId16"/>
    <p:sldId id="380" r:id="rId17"/>
    <p:sldId id="381" r:id="rId18"/>
    <p:sldId id="382" r:id="rId19"/>
    <p:sldId id="383" r:id="rId20"/>
    <p:sldId id="384" r:id="rId21"/>
    <p:sldId id="385" r:id="rId22"/>
    <p:sldId id="386" r:id="rId23"/>
    <p:sldId id="387"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48" autoAdjust="0"/>
    <p:restoredTop sz="86400" autoAdjust="0"/>
  </p:normalViewPr>
  <p:slideViewPr>
    <p:cSldViewPr>
      <p:cViewPr varScale="1">
        <p:scale>
          <a:sx n="62" d="100"/>
          <a:sy n="62" d="100"/>
        </p:scale>
        <p:origin x="1388"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9/13/2018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381000" y="2971800"/>
            <a:ext cx="57912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able Placeholder 7"/>
          <p:cNvSpPr>
            <a:spLocks noGrp="1"/>
          </p:cNvSpPr>
          <p:nvPr>
            <p:ph type="tbl" sz="quarter" idx="15"/>
          </p:nvPr>
        </p:nvSpPr>
        <p:spPr>
          <a:xfrm>
            <a:off x="6400800" y="2362200"/>
            <a:ext cx="1524000" cy="1905000"/>
          </a:xfrm>
        </p:spPr>
        <p:txBody>
          <a:bodyPr/>
          <a:lstStyle/>
          <a:p>
            <a:endParaRPr lang="en-US"/>
          </a:p>
        </p:txBody>
      </p:sp>
      <p:sp>
        <p:nvSpPr>
          <p:cNvPr id="13" name="Table Placeholder 12"/>
          <p:cNvSpPr>
            <a:spLocks noGrp="1"/>
          </p:cNvSpPr>
          <p:nvPr>
            <p:ph type="tbl" sz="quarter" idx="16"/>
          </p:nvPr>
        </p:nvSpPr>
        <p:spPr>
          <a:xfrm>
            <a:off x="5562600" y="2438400"/>
            <a:ext cx="1143000" cy="21336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7.4 </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7</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Effect but No B Effect plus Interaction</a:t>
            </a:r>
          </a:p>
        </p:txBody>
      </p:sp>
      <p:pic>
        <p:nvPicPr>
          <p:cNvPr id="5" name="Picture Placeholder 4" descr="An interaction plot marks A along the horizontal axis and mean of Y along the vertical axis. Two lines are shown in the graph. The first line representing b1 originates at (a1, 10), moves upward, reaches (a2, 20), then gets deviated, eventually ending at (a3, 48). The second line representing b2 originates at (a1, 14), moves upward and it terminates at (a3, 37). Text beside the interaction plot reads, Y equals mu plus alpha subscript i plus gamma subscript i j plus epsilon."/>
          <p:cNvPicPr>
            <a:picLocks noGrp="1" noChangeAspect="1"/>
          </p:cNvPicPr>
          <p:nvPr>
            <p:ph type="pic" sz="quarter" idx="11"/>
          </p:nvPr>
        </p:nvPicPr>
        <p:blipFill>
          <a:blip r:embed="rId2"/>
          <a:stretch>
            <a:fillRect/>
          </a:stretch>
        </p:blipFill>
        <p:spPr>
          <a:xfrm>
            <a:off x="1012866" y="1487520"/>
            <a:ext cx="7216734" cy="4643325"/>
          </a:xfrm>
          <a:prstGeom prst="rect">
            <a:avLst/>
          </a:prstGeom>
          <a:noFill/>
          <a:ln>
            <a:noFill/>
          </a:ln>
        </p:spPr>
      </p:pic>
    </p:spTree>
    <p:extLst>
      <p:ext uri="{BB962C8B-B14F-4D97-AF65-F5344CB8AC3E}">
        <p14:creationId xmlns:p14="http://schemas.microsoft.com/office/powerpoint/2010/main" val="6411468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Main Effects but Interaction</a:t>
            </a:r>
          </a:p>
        </p:txBody>
      </p:sp>
      <p:pic>
        <p:nvPicPr>
          <p:cNvPr id="4" name="Picture Placeholder 3" descr="An interaction plot marks A along the horizontal axis and mean of Y along the vertical axis. Two lines are shown in the graph. The first line representing b1 originates at (a1, 10), moves upward and it terminates at (a3, 30). The second line representing b2 originates at (a1, 30), moves downward and it terminates at (a3, 10). Two lines intersect at (a2, 20). Text beside the interaction plot reads, Y equals mu plus gamma subscript i j plus epsilon."/>
          <p:cNvPicPr>
            <a:picLocks noGrp="1" noChangeAspect="1"/>
          </p:cNvPicPr>
          <p:nvPr>
            <p:ph type="pic" sz="quarter" idx="11"/>
          </p:nvPr>
        </p:nvPicPr>
        <p:blipFill>
          <a:blip r:embed="rId2"/>
          <a:stretch>
            <a:fillRect/>
          </a:stretch>
        </p:blipFill>
        <p:spPr>
          <a:xfrm>
            <a:off x="1138137" y="1510238"/>
            <a:ext cx="7098173" cy="4661962"/>
          </a:xfrm>
          <a:prstGeom prst="rect">
            <a:avLst/>
          </a:prstGeom>
          <a:noFill/>
          <a:ln>
            <a:noFill/>
          </a:ln>
        </p:spPr>
      </p:pic>
    </p:spTree>
    <p:extLst>
      <p:ext uri="{BB962C8B-B14F-4D97-AF65-F5344CB8AC3E}">
        <p14:creationId xmlns:p14="http://schemas.microsoft.com/office/powerpoint/2010/main" val="1458810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Two-Way ANOVA Model  (with Interaction</a:t>
            </a:r>
            <a:r>
              <a:rPr lang="en-US" dirty="0" smtClean="0"/>
              <a:t>) (2 of 2)</a:t>
            </a:r>
            <a:endParaRPr lang="en-US" dirty="0"/>
          </a:p>
        </p:txBody>
      </p:sp>
      <p:pic>
        <p:nvPicPr>
          <p:cNvPr id="5" name="Picture Placeholder 4" descr="An equation reads, Y equals mu plus alpha subscript i plus beta subscript j plus gamma subscript i j plus epsilon. Five callouts are shown below the equation. The first callout reads, Grand mean and it points to mu; the second callout reads, main effect for factor A and it points to alpha subscript i; the third callout reads, main effect for factor B and it points to beta subscript j; the fourth callout reads, interaction effect and it points to gamma subscript i j and the fifth callout reads, random error and it points to epsilon."/>
          <p:cNvPicPr>
            <a:picLocks noGrp="1" noChangeAspect="1"/>
          </p:cNvPicPr>
          <p:nvPr>
            <p:ph type="pic" sz="quarter" idx="11"/>
          </p:nvPr>
        </p:nvPicPr>
        <p:blipFill>
          <a:blip r:embed="rId2"/>
          <a:stretch>
            <a:fillRect/>
          </a:stretch>
        </p:blipFill>
        <p:spPr>
          <a:xfrm>
            <a:off x="996810" y="1843717"/>
            <a:ext cx="7257894" cy="3770641"/>
          </a:xfrm>
          <a:prstGeom prst="rect">
            <a:avLst/>
          </a:prstGeom>
          <a:noFill/>
          <a:ln>
            <a:noFill/>
          </a:ln>
        </p:spPr>
      </p:pic>
    </p:spTree>
    <p:extLst>
      <p:ext uri="{BB962C8B-B14F-4D97-AF65-F5344CB8AC3E}">
        <p14:creationId xmlns:p14="http://schemas.microsoft.com/office/powerpoint/2010/main" val="3753971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Estimating Factorial Effects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43114" y="1437714"/>
                <a:ext cx="8610600" cy="1128166"/>
              </a:xfrm>
            </p:spPr>
            <p:txBody>
              <a:bodyPr>
                <a:normAutofit/>
              </a:bodyPr>
              <a:lstStyle/>
              <a:p>
                <a:pPr marL="0" indent="0">
                  <a:buNone/>
                </a:pPr>
                <a14:m>
                  <m:oMath xmlns:m="http://schemas.openxmlformats.org/officeDocument/2006/math">
                    <m:sSub>
                      <m:sSubPr>
                        <m:ctrlPr>
                          <a:rPr lang="en-US"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𝑖𝑗</m:t>
                        </m:r>
                      </m:sub>
                    </m:sSub>
                    <m:r>
                      <a:rPr lang="en-US" i="1">
                        <a:latin typeface="Cambria Math" panose="02040503050406030204" pitchFamily="18" charset="0"/>
                      </a:rPr>
                      <m:t>=</m:t>
                    </m:r>
                    <m:r>
                      <m:rPr>
                        <m:sty m:val="p"/>
                      </m:rPr>
                      <a:rPr lang="en-US">
                        <a:latin typeface="Cambria Math" panose="02040503050406030204" pitchFamily="18" charset="0"/>
                      </a:rPr>
                      <m:t>mean</m:t>
                    </m:r>
                    <m:r>
                      <a:rPr lang="en-US">
                        <a:latin typeface="Cambria Math" panose="02040503050406030204" pitchFamily="18" charset="0"/>
                      </a:rPr>
                      <m:t> </m:t>
                    </m:r>
                    <m:r>
                      <m:rPr>
                        <m:sty m:val="p"/>
                      </m:rPr>
                      <a:rPr lang="en-US">
                        <a:latin typeface="Cambria Math" panose="02040503050406030204" pitchFamily="18" charset="0"/>
                      </a:rPr>
                      <m:t>for</m:t>
                    </m:r>
                    <m:r>
                      <a:rPr lang="en-US">
                        <a:latin typeface="Cambria Math"/>
                      </a:rPr>
                      <m:t> </m:t>
                    </m:r>
                    <m:d>
                      <m:dPr>
                        <m:ctrlPr>
                          <a:rPr lang="en-US" i="1">
                            <a:latin typeface="Cambria Math" panose="02040503050406030204" pitchFamily="18" charset="0"/>
                          </a:rPr>
                        </m:ctrlPr>
                      </m:dPr>
                      <m:e>
                        <m:r>
                          <a:rPr lang="en-US" i="1">
                            <a:latin typeface="Cambria Math"/>
                          </a:rPr>
                          <m:t>𝑖</m:t>
                        </m:r>
                        <m:r>
                          <a:rPr lang="en-US" i="1">
                            <a:latin typeface="Cambria Math"/>
                          </a:rPr>
                          <m:t>, </m:t>
                        </m:r>
                        <m:r>
                          <a:rPr lang="en-US" i="1">
                            <a:latin typeface="Cambria Math"/>
                          </a:rPr>
                          <m:t>𝑗</m:t>
                        </m:r>
                      </m:e>
                    </m:d>
                    <m:r>
                      <m:rPr>
                        <m:sty m:val="p"/>
                      </m:rPr>
                      <a:rPr lang="en-US">
                        <a:latin typeface="Cambria Math"/>
                      </a:rPr>
                      <m:t>th</m:t>
                    </m:r>
                    <m:r>
                      <a:rPr lang="en-US">
                        <a:latin typeface="Cambria Math"/>
                      </a:rPr>
                      <m:t> </m:t>
                    </m:r>
                    <m:r>
                      <m:rPr>
                        <m:sty m:val="p"/>
                      </m:rPr>
                      <a:rPr lang="en-US">
                        <a:latin typeface="Cambria Math" panose="02040503050406030204" pitchFamily="18" charset="0"/>
                      </a:rPr>
                      <m:t>cell</m:t>
                    </m:r>
                  </m:oMath>
                </a14:m>
                <a:r>
                  <a:rPr lang="en-US" dirty="0" smtClean="0"/>
                  <a:t> </a:t>
                </a:r>
                <a14:m>
                  <m:oMath xmlns:m="http://schemas.openxmlformats.org/officeDocument/2006/math">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𝑖</m:t>
                        </m:r>
                        <m:r>
                          <a:rPr lang="en-US" i="1">
                            <a:latin typeface="Cambria Math" panose="02040503050406030204" pitchFamily="18" charset="0"/>
                          </a:rPr>
                          <m:t>⋅</m:t>
                        </m:r>
                      </m:sub>
                    </m:sSub>
                    <m:r>
                      <a:rPr lang="en-US" i="1">
                        <a:latin typeface="Cambria Math" panose="02040503050406030204" pitchFamily="18" charset="0"/>
                      </a:rPr>
                      <m:t>=</m:t>
                    </m:r>
                    <m:r>
                      <m:rPr>
                        <m:sty m:val="p"/>
                      </m:rPr>
                      <a:rPr lang="en-US">
                        <a:latin typeface="Cambria Math" panose="02040503050406030204" pitchFamily="18" charset="0"/>
                      </a:rPr>
                      <m:t>mean</m:t>
                    </m:r>
                    <m:r>
                      <a:rPr lang="en-US">
                        <a:latin typeface="Cambria Math" panose="02040503050406030204" pitchFamily="18" charset="0"/>
                      </a:rPr>
                      <m:t> </m:t>
                    </m:r>
                    <m:r>
                      <m:rPr>
                        <m:sty m:val="p"/>
                      </m:rPr>
                      <a:rPr lang="en-US">
                        <a:latin typeface="Cambria Math" panose="02040503050406030204" pitchFamily="18" charset="0"/>
                      </a:rPr>
                      <m:t>for</m:t>
                    </m:r>
                    <m:r>
                      <a:rPr lang="en-US">
                        <a:latin typeface="Cambria Math" panose="02040503050406030204" pitchFamily="18" charset="0"/>
                      </a:rPr>
                      <m:t> </m:t>
                    </m:r>
                    <m:r>
                      <a:rPr lang="en-US" i="1">
                        <a:latin typeface="Cambria Math"/>
                      </a:rPr>
                      <m:t>𝑖</m:t>
                    </m:r>
                    <m:r>
                      <m:rPr>
                        <m:sty m:val="p"/>
                      </m:rPr>
                      <a:rPr lang="en-US">
                        <a:latin typeface="Cambria Math"/>
                      </a:rPr>
                      <m:t>th</m:t>
                    </m:r>
                    <m:r>
                      <a:rPr lang="en-US">
                        <a:latin typeface="Cambria Math"/>
                      </a:rPr>
                      <m:t> </m:t>
                    </m:r>
                    <m:r>
                      <m:rPr>
                        <m:sty m:val="p"/>
                      </m:rPr>
                      <a:rPr lang="en-US">
                        <a:latin typeface="Cambria Math" panose="02040503050406030204" pitchFamily="18" charset="0"/>
                      </a:rPr>
                      <m:t>row</m:t>
                    </m:r>
                  </m:oMath>
                </a14:m>
                <a:endParaRPr lang="en-US" dirty="0"/>
              </a:p>
              <a:p>
                <a:pPr marL="0" indent="0">
                  <a:buNone/>
                </a:pPr>
                <a14:m>
                  <m:oMath xmlns:m="http://schemas.openxmlformats.org/officeDocument/2006/math">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m:t>
                        </m:r>
                        <m:r>
                          <a:rPr lang="en-US" i="1">
                            <a:latin typeface="Cambria Math" panose="02040503050406030204" pitchFamily="18" charset="0"/>
                          </a:rPr>
                          <m:t>𝑗</m:t>
                        </m:r>
                      </m:sub>
                    </m:sSub>
                    <m:r>
                      <a:rPr lang="en-US" i="1">
                        <a:latin typeface="Cambria Math" panose="02040503050406030204" pitchFamily="18" charset="0"/>
                      </a:rPr>
                      <m:t>=</m:t>
                    </m:r>
                    <m:r>
                      <m:rPr>
                        <m:sty m:val="p"/>
                      </m:rPr>
                      <a:rPr lang="en-US">
                        <a:latin typeface="Cambria Math" panose="02040503050406030204" pitchFamily="18" charset="0"/>
                      </a:rPr>
                      <m:t>mean</m:t>
                    </m:r>
                    <m:r>
                      <a:rPr lang="en-US">
                        <a:latin typeface="Cambria Math" panose="02040503050406030204" pitchFamily="18" charset="0"/>
                      </a:rPr>
                      <m:t> </m:t>
                    </m:r>
                    <m:r>
                      <m:rPr>
                        <m:sty m:val="p"/>
                      </m:rPr>
                      <a:rPr lang="en-US">
                        <a:latin typeface="Cambria Math" panose="02040503050406030204" pitchFamily="18" charset="0"/>
                      </a:rPr>
                      <m:t>for</m:t>
                    </m:r>
                    <m:r>
                      <a:rPr lang="en-US">
                        <a:latin typeface="Cambria Math" panose="02040503050406030204" pitchFamily="18" charset="0"/>
                      </a:rPr>
                      <m:t> </m:t>
                    </m:r>
                    <m:r>
                      <a:rPr lang="en-US" i="1">
                        <a:latin typeface="Cambria Math"/>
                      </a:rPr>
                      <m:t>𝑗</m:t>
                    </m:r>
                    <m:r>
                      <m:rPr>
                        <m:sty m:val="p"/>
                      </m:rPr>
                      <a:rPr lang="en-US">
                        <a:latin typeface="Cambria Math"/>
                      </a:rPr>
                      <m:t>th</m:t>
                    </m:r>
                    <m:r>
                      <a:rPr lang="en-US">
                        <a:latin typeface="Cambria Math"/>
                      </a:rPr>
                      <m:t> </m:t>
                    </m:r>
                    <m:r>
                      <m:rPr>
                        <m:sty m:val="p"/>
                      </m:rPr>
                      <a:rPr lang="en-US">
                        <a:latin typeface="Cambria Math" panose="02040503050406030204" pitchFamily="18" charset="0"/>
                      </a:rPr>
                      <m:t>column</m:t>
                    </m:r>
                  </m:oMath>
                </a14:m>
                <a:r>
                  <a:rPr lang="en-US" dirty="0" smtClean="0"/>
                  <a:t> </a:t>
                </a:r>
                <a14:m>
                  <m:oMath xmlns:m="http://schemas.openxmlformats.org/officeDocument/2006/math">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m:t>
                        </m:r>
                      </m:sub>
                    </m:sSub>
                    <m:r>
                      <a:rPr lang="en-US" i="1">
                        <a:latin typeface="Cambria Math" panose="02040503050406030204" pitchFamily="18" charset="0"/>
                      </a:rPr>
                      <m:t>=</m:t>
                    </m:r>
                    <m:r>
                      <m:rPr>
                        <m:sty m:val="p"/>
                      </m:rPr>
                      <a:rPr lang="en-US">
                        <a:latin typeface="Cambria Math"/>
                      </a:rPr>
                      <m:t>g</m:t>
                    </m:r>
                    <m:r>
                      <m:rPr>
                        <m:sty m:val="p"/>
                      </m:rPr>
                      <a:rPr lang="en-US">
                        <a:latin typeface="Cambria Math" panose="02040503050406030204" pitchFamily="18" charset="0"/>
                      </a:rPr>
                      <m:t>rand</m:t>
                    </m:r>
                    <m:r>
                      <a:rPr lang="en-US">
                        <a:latin typeface="Cambria Math" panose="02040503050406030204" pitchFamily="18" charset="0"/>
                      </a:rPr>
                      <m:t> </m:t>
                    </m:r>
                    <m:r>
                      <m:rPr>
                        <m:sty m:val="p"/>
                      </m:rPr>
                      <a:rPr lang="en-US">
                        <a:latin typeface="Cambria Math" panose="02040503050406030204" pitchFamily="18" charset="0"/>
                      </a:rPr>
                      <m:t>mean</m:t>
                    </m:r>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43114" y="1437714"/>
                <a:ext cx="8610600" cy="1128166"/>
              </a:xfrm>
              <a:blipFill rotWithShape="0">
                <a:blip r:embed="rId2"/>
                <a:stretch>
                  <a:fillRect/>
                </a:stretch>
              </a:blipFill>
            </p:spPr>
            <p:txBody>
              <a:bodyPr/>
              <a:lstStyle/>
              <a:p>
                <a:r>
                  <a:rPr lang="en-US">
                    <a:noFill/>
                  </a:rPr>
                  <a:t> </a:t>
                </a:r>
              </a:p>
            </p:txBody>
          </p:sp>
        </mc:Fallback>
      </mc:AlternateContent>
      <p:pic>
        <p:nvPicPr>
          <p:cNvPr id="13" name="Picture Placeholder 12" descr="The first equation reads, Y equals mu plus alpha subscript i plus beta subscript j plus gamma subscript i j plus epsilon. The second equation reads, (y minus y bar..) equals (y bar subscript i minus y bar..) plus (y bar subscript j minus y bar..) plus (y bar subscript i j minus y bar subscript i minus y bar subscript j plus y bar..) plus (y minus y bar subscript i j). &#10;An upward arrow from (y bar subscript i minus y bar..) points to alpha subscript i; an upward arrow from (y bar subscript j minus y bar..) points to beta subscript j; an upward arrow from (y bar subscript i j minus y bar subscript i minus y bar subscript j plus y bar..) points to gamma subscript i j; an upward arrow from (y minus y bar subscript i j) points to epsilon."/>
          <p:cNvPicPr>
            <a:picLocks noGrp="1" noChangeAspect="1"/>
          </p:cNvPicPr>
          <p:nvPr>
            <p:ph type="pic" sz="quarter" idx="11"/>
          </p:nvPr>
        </p:nvPicPr>
        <p:blipFill>
          <a:blip r:embed="rId3"/>
          <a:stretch>
            <a:fillRect/>
          </a:stretch>
        </p:blipFill>
        <p:spPr>
          <a:xfrm>
            <a:off x="228600" y="2824438"/>
            <a:ext cx="7470434" cy="1747562"/>
          </a:xfrm>
          <a:prstGeom prst="rect">
            <a:avLst/>
          </a:prstGeom>
          <a:noFill/>
          <a:ln>
            <a:noFill/>
          </a:ln>
        </p:spPr>
      </p:pic>
      <p:sp>
        <p:nvSpPr>
          <p:cNvPr id="6" name="Content Placeholder 5"/>
          <p:cNvSpPr>
            <a:spLocks noGrp="1"/>
          </p:cNvSpPr>
          <p:nvPr>
            <p:ph type="body" sz="quarter" idx="10"/>
          </p:nvPr>
        </p:nvSpPr>
        <p:spPr>
          <a:xfrm>
            <a:off x="241662" y="4866823"/>
            <a:ext cx="8673738" cy="1079945"/>
          </a:xfrm>
        </p:spPr>
        <p:txBody>
          <a:bodyPr>
            <a:normAutofit/>
          </a:bodyPr>
          <a:lstStyle/>
          <a:p>
            <a:pPr marL="0" indent="0" algn="ctr">
              <a:spcBef>
                <a:spcPts val="624"/>
              </a:spcBef>
              <a:buNone/>
            </a:pPr>
            <a:r>
              <a:rPr lang="en-US" dirty="0"/>
              <a:t>Total = Factor A + Factor B + Interaction + </a:t>
            </a:r>
            <a:r>
              <a:rPr lang="en-US" dirty="0" smtClean="0"/>
              <a:t>Error</a:t>
            </a:r>
          </a:p>
          <a:p>
            <a:pPr marL="0" indent="0" algn="ctr">
              <a:spcBef>
                <a:spcPts val="624"/>
              </a:spcBef>
              <a:buNone/>
            </a:pPr>
            <a:r>
              <a:rPr lang="en-US" dirty="0" err="1" smtClean="0"/>
              <a:t>SSTotal</a:t>
            </a:r>
            <a:r>
              <a:rPr lang="en-US" dirty="0" smtClean="0"/>
              <a:t> = SSA + SSB + SSAB </a:t>
            </a:r>
            <a:r>
              <a:rPr lang="en-US" sz="2800" dirty="0" smtClean="0"/>
              <a:t>+ SSE</a:t>
            </a:r>
            <a:endParaRPr lang="en-US" sz="2800" dirty="0"/>
          </a:p>
        </p:txBody>
      </p:sp>
    </p:spTree>
    <p:extLst>
      <p:ext uri="{BB962C8B-B14F-4D97-AF65-F5344CB8AC3E}">
        <p14:creationId xmlns:p14="http://schemas.microsoft.com/office/powerpoint/2010/main" val="499559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Estimating Effects</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lgn="ctr">
              <a:spcBef>
                <a:spcPts val="624"/>
              </a:spcBef>
              <a:spcAft>
                <a:spcPct val="15000"/>
              </a:spcAft>
              <a:buNone/>
            </a:pPr>
            <a:r>
              <a:rPr lang="en-US" altLang="en-US" dirty="0">
                <a:sym typeface="Symbol" panose="05050102010706020507" pitchFamily="18" charset="2"/>
              </a:rPr>
              <a:t>Main effect </a:t>
            </a:r>
            <a:r>
              <a:rPr lang="en-US" altLang="en-US" dirty="0" smtClean="0">
                <a:sym typeface="Symbol" panose="05050102010706020507" pitchFamily="18" charset="2"/>
              </a:rPr>
              <a:t>= Grand </a:t>
            </a:r>
            <a:r>
              <a:rPr lang="en-US" altLang="en-US" dirty="0">
                <a:sym typeface="Symbol" panose="05050102010706020507" pitchFamily="18" charset="2"/>
              </a:rPr>
              <a:t>mean </a:t>
            </a:r>
            <a:r>
              <a:rPr lang="en-US" altLang="en-US" dirty="0" smtClean="0">
                <a:sym typeface="Symbol" panose="05050102010706020507" pitchFamily="18" charset="2"/>
              </a:rPr>
              <a:t>− Row (or column) mean</a:t>
            </a:r>
          </a:p>
          <a:p>
            <a:pPr marL="0" indent="0">
              <a:spcBef>
                <a:spcPts val="624"/>
              </a:spcBef>
              <a:buNone/>
            </a:pPr>
            <a:r>
              <a:rPr lang="en-US" dirty="0"/>
              <a:t>Interaction </a:t>
            </a:r>
            <a:r>
              <a:rPr lang="en-US" dirty="0" smtClean="0"/>
              <a:t>effect</a:t>
            </a:r>
          </a:p>
          <a:p>
            <a:pPr marL="0" indent="0">
              <a:spcBef>
                <a:spcPts val="624"/>
              </a:spcBef>
              <a:buNone/>
            </a:pPr>
            <a:r>
              <a:rPr lang="en-US" dirty="0" smtClean="0"/>
              <a:t>= Cell mean </a:t>
            </a:r>
            <a:r>
              <a:rPr lang="en-US" altLang="en-US" dirty="0" smtClean="0">
                <a:sym typeface="Symbol" panose="05050102010706020507" pitchFamily="18" charset="2"/>
              </a:rPr>
              <a:t>− Row mean − Column mean + Grand mean</a:t>
            </a:r>
            <a:endParaRPr lang="en-US" altLang="en-US" dirty="0">
              <a:sym typeface="Symbol" panose="05050102010706020507" pitchFamily="18" charset="2"/>
            </a:endParaRPr>
          </a:p>
          <a:p>
            <a:pPr marL="0" indent="0">
              <a:spcBef>
                <a:spcPts val="624"/>
              </a:spcBef>
              <a:buNone/>
            </a:pPr>
            <a:r>
              <a:rPr lang="en-US" dirty="0" smtClean="0"/>
              <a:t>= Cell mean </a:t>
            </a:r>
            <a:r>
              <a:rPr lang="en-US" altLang="en-US" dirty="0">
                <a:sym typeface="Symbol" panose="05050102010706020507" pitchFamily="18" charset="2"/>
              </a:rPr>
              <a:t>− </a:t>
            </a:r>
            <a:r>
              <a:rPr lang="en-US" altLang="en-US" dirty="0" smtClean="0">
                <a:sym typeface="Symbol" panose="05050102010706020507" pitchFamily="18" charset="2"/>
              </a:rPr>
              <a:t>(Grand mean + Row Effect + Column Effect) </a:t>
            </a:r>
            <a:r>
              <a:rPr lang="en-US" dirty="0"/>
              <a:t>(additive fit</a:t>
            </a:r>
            <a:r>
              <a:rPr lang="en-US" dirty="0" smtClean="0"/>
              <a:t>)</a:t>
            </a:r>
          </a:p>
          <a:p>
            <a:pPr marL="0" indent="0">
              <a:spcBef>
                <a:spcPts val="624"/>
              </a:spcBef>
              <a:buNone/>
            </a:pPr>
            <a:endParaRPr lang="en-US" dirty="0" smtClean="0"/>
          </a:p>
          <a:p>
            <a:pPr marL="0" indent="0">
              <a:spcBef>
                <a:spcPts val="624"/>
              </a:spcBef>
              <a:buNone/>
            </a:pPr>
            <a:r>
              <a:rPr lang="en-US" dirty="0" smtClean="0"/>
              <a:t>Residual </a:t>
            </a:r>
            <a:r>
              <a:rPr lang="en-US" dirty="0" smtClean="0"/>
              <a:t>= Data </a:t>
            </a:r>
            <a:r>
              <a:rPr lang="en-US" altLang="en-US" dirty="0">
                <a:sym typeface="Symbol" panose="05050102010706020507" pitchFamily="18" charset="2"/>
              </a:rPr>
              <a:t>− </a:t>
            </a:r>
            <a:r>
              <a:rPr lang="en-US" altLang="en-US" dirty="0" smtClean="0">
                <a:sym typeface="Symbol" panose="05050102010706020507" pitchFamily="18" charset="2"/>
              </a:rPr>
              <a:t>Cell mean</a:t>
            </a:r>
            <a:endParaRPr lang="en-US" dirty="0"/>
          </a:p>
        </p:txBody>
      </p:sp>
    </p:spTree>
    <p:extLst>
      <p:ext uri="{BB962C8B-B14F-4D97-AF65-F5344CB8AC3E}">
        <p14:creationId xmlns:p14="http://schemas.microsoft.com/office/powerpoint/2010/main" val="2846725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Decomposition: Glue </a:t>
            </a:r>
            <a:r>
              <a:rPr lang="en-US" dirty="0" smtClean="0"/>
              <a:t>Strength (1 of 4)</a:t>
            </a:r>
            <a:endParaRPr lang="en-US" dirty="0"/>
          </a:p>
        </p:txBody>
      </p:sp>
      <p:graphicFrame>
        <p:nvGraphicFramePr>
          <p:cNvPr id="13" name="Table 4">
            <a:extLst>
              <a:ext uri="{FF2B5EF4-FFF2-40B4-BE49-F238E27FC236}">
                <a16:creationId xmlns:a16="http://schemas.microsoft.com/office/drawing/2014/main" xmlns="" id="{2D92D141-D4F3-4FF2-AC6B-D06BBDACB65D}"/>
              </a:ext>
            </a:extLst>
          </p:cNvPr>
          <p:cNvGraphicFramePr>
            <a:graphicFrameLocks noGrp="1"/>
          </p:cNvGraphicFramePr>
          <p:nvPr>
            <p:ph type="tbl" sz="quarter" idx="12"/>
            <p:extLst>
              <p:ext uri="{D42A27DB-BD31-4B8C-83A1-F6EECF244321}">
                <p14:modId xmlns:p14="http://schemas.microsoft.com/office/powerpoint/2010/main" val="2020221741"/>
              </p:ext>
            </p:extLst>
          </p:nvPr>
        </p:nvGraphicFramePr>
        <p:xfrm>
          <a:off x="2362200" y="2667000"/>
          <a:ext cx="4266883" cy="1981200"/>
        </p:xfrm>
        <a:graphic>
          <a:graphicData uri="http://schemas.openxmlformats.org/drawingml/2006/table">
            <a:tbl>
              <a:tblPr firstRow="1">
                <a:tableStyleId>{5940675A-B579-460E-94D1-54222C63F5DA}</a:tableStyleId>
              </a:tblPr>
              <a:tblGrid>
                <a:gridCol w="1324293">
                  <a:extLst>
                    <a:ext uri="{9D8B030D-6E8A-4147-A177-3AD203B41FA5}">
                      <a16:colId xmlns:a16="http://schemas.microsoft.com/office/drawing/2014/main" xmlns="" val="20000"/>
                    </a:ext>
                  </a:extLst>
                </a:gridCol>
                <a:gridCol w="1027430">
                  <a:extLst>
                    <a:ext uri="{9D8B030D-6E8A-4147-A177-3AD203B41FA5}">
                      <a16:colId xmlns:a16="http://schemas.microsoft.com/office/drawing/2014/main" xmlns="" val="20001"/>
                    </a:ext>
                  </a:extLst>
                </a:gridCol>
                <a:gridCol w="1027430">
                  <a:extLst>
                    <a:ext uri="{9D8B030D-6E8A-4147-A177-3AD203B41FA5}">
                      <a16:colId xmlns:a16="http://schemas.microsoft.com/office/drawing/2014/main" xmlns="" val="20002"/>
                    </a:ext>
                  </a:extLst>
                </a:gridCol>
                <a:gridCol w="887730">
                  <a:extLst>
                    <a:ext uri="{9D8B030D-6E8A-4147-A177-3AD203B41FA5}">
                      <a16:colId xmlns:a16="http://schemas.microsoft.com/office/drawing/2014/main" xmlns="" val="2504323757"/>
                    </a:ext>
                  </a:extLst>
                </a:gridCol>
              </a:tblGrid>
              <a:tr h="1524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Data:</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Plastic</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Wood</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Mean</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Thin</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52 </a:t>
                      </a:r>
                      <a:r>
                        <a:rPr kumimoji="0" lang="en-US" sz="2000" b="1" u="none" strike="noStrike" cap="none" normalizeH="0" baseline="0" dirty="0">
                          <a:ln>
                            <a:noFill/>
                          </a:ln>
                          <a:effectLst/>
                          <a:latin typeface="Arial" panose="020B0604020202020204" pitchFamily="34" charset="0"/>
                          <a:cs typeface="Arial" panose="020B0604020202020204" pitchFamily="34" charset="0"/>
                        </a:rPr>
                        <a:t>64</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72 </a:t>
                      </a:r>
                      <a:r>
                        <a:rPr kumimoji="0" lang="en-US" sz="2000" b="1" u="none" strike="noStrike" cap="none" normalizeH="0" baseline="0" dirty="0">
                          <a:ln>
                            <a:noFill/>
                          </a:ln>
                          <a:effectLst/>
                          <a:latin typeface="Arial" panose="020B0604020202020204" pitchFamily="34" charset="0"/>
                          <a:cs typeface="Arial" panose="020B0604020202020204" pitchFamily="34" charset="0"/>
                        </a:rPr>
                        <a:t>60</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62.0</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Moderate</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67 55</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78 </a:t>
                      </a:r>
                      <a:r>
                        <a:rPr kumimoji="0" lang="en-US" sz="2000" b="1" u="none" strike="noStrike" cap="none" normalizeH="0" baseline="0" dirty="0">
                          <a:ln>
                            <a:noFill/>
                          </a:ln>
                          <a:effectLst/>
                          <a:latin typeface="Arial" panose="020B0604020202020204" pitchFamily="34" charset="0"/>
                          <a:cs typeface="Arial" panose="020B0604020202020204" pitchFamily="34" charset="0"/>
                        </a:rPr>
                        <a:t>68</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67.0</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Heavy</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86 72</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a:ln>
                            <a:noFill/>
                          </a:ln>
                          <a:effectLst/>
                          <a:latin typeface="Arial" panose="020B0604020202020204" pitchFamily="34" charset="0"/>
                          <a:cs typeface="Arial" panose="020B0604020202020204" pitchFamily="34" charset="0"/>
                        </a:rPr>
                        <a:t>  </a:t>
                      </a: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43 </a:t>
                      </a:r>
                      <a:r>
                        <a:rPr kumimoji="0" lang="en-US" sz="2000" b="1" u="none" strike="noStrike" cap="none" normalizeH="0" baseline="0" dirty="0">
                          <a:ln>
                            <a:noFill/>
                          </a:ln>
                          <a:effectLst/>
                          <a:latin typeface="Arial" panose="020B0604020202020204" pitchFamily="34" charset="0"/>
                          <a:cs typeface="Arial" panose="020B0604020202020204" pitchFamily="34" charset="0"/>
                        </a:rPr>
                        <a:t>51</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63.0</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18288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Mean</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66.0</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62.0</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64.0</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476233844"/>
                  </a:ext>
                </a:extLst>
              </a:tr>
            </a:tbl>
          </a:graphicData>
        </a:graphic>
      </p:graphicFrame>
    </p:spTree>
    <p:extLst>
      <p:ext uri="{BB962C8B-B14F-4D97-AF65-F5344CB8AC3E}">
        <p14:creationId xmlns:p14="http://schemas.microsoft.com/office/powerpoint/2010/main" val="16058250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Decomposition: Glue </a:t>
            </a:r>
            <a:r>
              <a:rPr lang="en-US" dirty="0" smtClean="0"/>
              <a:t>Strength (2 of 4)</a:t>
            </a:r>
            <a:endParaRPr lang="en-US" dirty="0"/>
          </a:p>
        </p:txBody>
      </p:sp>
      <p:pic>
        <p:nvPicPr>
          <p:cNvPr id="10" name="Picture Placeholder 9" descr="A table with five rows and five columns with headers that read, Cell means, Plastic, Wood, Row mean, and treatment A effect. The data presented in the table are as follows: &#10;Row 1. Cell means: Thin. Plastic: 58.0. Wood: 66.0. Row mean: 62. Treatment A effect: negative 2.&#10;Row 2. Cell means: Moderate. Plastic: 61.0. Wood: 73.0. Row mean: 67. Treatment A effect: 3.&#10;Row 3. Cell means: Heavy. Plastic: 79.0. Wood: 47.0. Row mean: 63. Treatment A effect: negative 1.&#10;Row 4. Cell means: Column mean. Plastic: 66. Wood: 62. Row mean: 64. Treatment A effect: blank.&#10;Row 5. Cell means: Treatment B effect. Plastic: 2. Wood: negative 2. Row mean: blank. Treatment A effect: blank.&#10;A downward arrow from the fourth row under the column, plastic points to fifth row under the column, plastic.&#10;A downward arrow from the fourth row under the column, wood points to fifth row under the column, wood.&#10;Two left arrows from the fourth row under the column, row mean point to fifth row under the column plastic and wood."/>
          <p:cNvPicPr>
            <a:picLocks noGrp="1" noChangeAspect="1"/>
          </p:cNvPicPr>
          <p:nvPr>
            <p:ph type="pic" sz="quarter" idx="11"/>
          </p:nvPr>
        </p:nvPicPr>
        <p:blipFill>
          <a:blip r:embed="rId2"/>
          <a:stretch>
            <a:fillRect/>
          </a:stretch>
        </p:blipFill>
        <p:spPr>
          <a:xfrm>
            <a:off x="1371600" y="1767893"/>
            <a:ext cx="6304617" cy="4293765"/>
          </a:xfrm>
          <a:prstGeom prst="rect">
            <a:avLst/>
          </a:prstGeom>
          <a:noFill/>
          <a:ln>
            <a:noFill/>
          </a:ln>
        </p:spPr>
      </p:pic>
    </p:spTree>
    <p:extLst>
      <p:ext uri="{BB962C8B-B14F-4D97-AF65-F5344CB8AC3E}">
        <p14:creationId xmlns:p14="http://schemas.microsoft.com/office/powerpoint/2010/main" val="3728280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Decomposition: Glue </a:t>
            </a:r>
            <a:r>
              <a:rPr lang="en-US" dirty="0" smtClean="0"/>
              <a:t>Strength (3 of 4)</a:t>
            </a:r>
            <a:endParaRPr lang="en-US" dirty="0"/>
          </a:p>
        </p:txBody>
      </p:sp>
      <p:pic>
        <p:nvPicPr>
          <p:cNvPr id="3" name="Picture Placeholder 2" descr="A table with five rows and five columns with headers that read, interaction effects, Plastic, Wood, Row mean, and treatment A effect. The data presented in the table are as follows: &#10;Row 1. Interaction effects: Thin. Plastic: negative 6. Wood: 6. Row mean: 62. Treatment A effect: negative 2.&#10;Row 2. Interaction effects: Moderate. Plastic: negative 8. Wood: 8. Row mean: 67. Treatment A effect: 3.&#10;Row 3. Interaction effects: Heavy. Plastic: 14. Wood: negative 14. Row mean: 63. Treatment A effect: negative 1.&#10;Row 4. Interaction effects: Column mean. Plastic: 66. Wood: 62. Row mean: 64. Treatment A effect: blank.&#10;Row 5. Interaction effects: Treatment B effect. Plastic: 2. Wood: negative 2. Row mean: blank. Treatment A effect: blank.&#10;Text below the table reads, 58 minus 66 minus 62 plus 64 equals negative 6.&#10;58 minus (64 minus 2 plus 2) equals negative 6.&#10;In the first row, the values under the column, plastic and treatment A effect are circled.&#10;In the fourth row, the value under the column, Row mean is circled.&#10;In the fifth row, the value under the column, plastic is circled.&#10;A downward arrow from the value under the column, row mean in the first row points to the text, 62 at the bottom of the table.&#10;An upward arrow from the text, negative 6 that is at the bottom of the table points to the value under the column, plastic in the first row. &#10;A downward arrow from the value under the column, plastic in the fourth row points to the text, 66 at the bottom of the table.&#10;A downward arrow from the value under the column, row mean in the fourth row points to the text, 64 at the bottom of the table."/>
          <p:cNvPicPr>
            <a:picLocks noGrp="1" noChangeAspect="1"/>
          </p:cNvPicPr>
          <p:nvPr>
            <p:ph type="pic" sz="quarter" idx="11"/>
          </p:nvPr>
        </p:nvPicPr>
        <p:blipFill>
          <a:blip r:embed="rId2"/>
          <a:stretch>
            <a:fillRect/>
          </a:stretch>
        </p:blipFill>
        <p:spPr>
          <a:xfrm>
            <a:off x="1672295" y="1476265"/>
            <a:ext cx="5719105" cy="4695935"/>
          </a:xfrm>
          <a:prstGeom prst="rect">
            <a:avLst/>
          </a:prstGeom>
          <a:noFill/>
          <a:ln>
            <a:noFill/>
          </a:ln>
        </p:spPr>
      </p:pic>
    </p:spTree>
    <p:extLst>
      <p:ext uri="{BB962C8B-B14F-4D97-AF65-F5344CB8AC3E}">
        <p14:creationId xmlns:p14="http://schemas.microsoft.com/office/powerpoint/2010/main" val="3457980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Residual = Data – </a:t>
            </a:r>
            <a:r>
              <a:rPr lang="en-US" dirty="0" smtClean="0"/>
              <a:t>Cell </a:t>
            </a:r>
            <a:r>
              <a:rPr lang="en-US" dirty="0"/>
              <a:t>mean</a:t>
            </a:r>
          </a:p>
        </p:txBody>
      </p:sp>
      <p:graphicFrame>
        <p:nvGraphicFramePr>
          <p:cNvPr id="18" name="Table 4">
            <a:extLst>
              <a:ext uri="{FF2B5EF4-FFF2-40B4-BE49-F238E27FC236}">
                <a16:creationId xmlns:a16="http://schemas.microsoft.com/office/drawing/2014/main" xmlns="" id="{5A7154E9-85F9-4B34-B83A-D9CDC3856690}"/>
              </a:ext>
            </a:extLst>
          </p:cNvPr>
          <p:cNvGraphicFramePr>
            <a:graphicFrameLocks noGrp="1"/>
          </p:cNvGraphicFramePr>
          <p:nvPr>
            <p:ph type="tbl" sz="quarter" idx="16"/>
            <p:extLst>
              <p:ext uri="{D42A27DB-BD31-4B8C-83A1-F6EECF244321}">
                <p14:modId xmlns:p14="http://schemas.microsoft.com/office/powerpoint/2010/main" val="246468160"/>
              </p:ext>
            </p:extLst>
          </p:nvPr>
        </p:nvGraphicFramePr>
        <p:xfrm>
          <a:off x="533400" y="1691640"/>
          <a:ext cx="3238056" cy="1584960"/>
        </p:xfrm>
        <a:graphic>
          <a:graphicData uri="http://schemas.openxmlformats.org/drawingml/2006/table">
            <a:tbl>
              <a:tblPr firstRow="1">
                <a:tableStyleId>{5940675A-B579-460E-94D1-54222C63F5DA}</a:tableStyleId>
              </a:tblPr>
              <a:tblGrid>
                <a:gridCol w="1324293">
                  <a:extLst>
                    <a:ext uri="{9D8B030D-6E8A-4147-A177-3AD203B41FA5}">
                      <a16:colId xmlns:a16="http://schemas.microsoft.com/office/drawing/2014/main" xmlns="" val="20000"/>
                    </a:ext>
                  </a:extLst>
                </a:gridCol>
                <a:gridCol w="1002030">
                  <a:extLst>
                    <a:ext uri="{9D8B030D-6E8A-4147-A177-3AD203B41FA5}">
                      <a16:colId xmlns:a16="http://schemas.microsoft.com/office/drawing/2014/main" xmlns="" val="20001"/>
                    </a:ext>
                  </a:extLst>
                </a:gridCol>
                <a:gridCol w="911733">
                  <a:extLst>
                    <a:ext uri="{9D8B030D-6E8A-4147-A177-3AD203B41FA5}">
                      <a16:colId xmlns:a16="http://schemas.microsoft.com/office/drawing/2014/main" xmlns="" val="20002"/>
                    </a:ext>
                  </a:extLst>
                </a:gridCol>
              </a:tblGrid>
              <a:tr h="1524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Data:</a:t>
                      </a:r>
                      <a:endParaRPr kumimoji="0" lang="en-US" sz="2000" b="0" i="0" u="none" strike="noStrike" cap="none" normalizeH="0" baseline="0" dirty="0">
                        <a:ln>
                          <a:noFill/>
                        </a:ln>
                        <a:solidFill>
                          <a:srgbClr val="FFFF66"/>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Plastic</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Wood</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0"/>
                  </a:ext>
                </a:extLst>
              </a:tr>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Thin</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52 64</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72 </a:t>
                      </a:r>
                      <a:r>
                        <a:rPr kumimoji="0" lang="en-US" sz="2000" b="1" u="none" strike="noStrike" cap="none" normalizeH="0" baseline="0" dirty="0">
                          <a:ln>
                            <a:noFill/>
                          </a:ln>
                          <a:effectLst/>
                          <a:latin typeface="Arial" panose="020B0604020202020204" pitchFamily="34" charset="0"/>
                          <a:cs typeface="Arial" panose="020B0604020202020204" pitchFamily="34" charset="0"/>
                        </a:rPr>
                        <a:t>60</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1"/>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Moderate</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67 55</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78 68</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2"/>
                  </a:ext>
                </a:extLst>
              </a:tr>
              <a:tr h="33528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Heavy</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86 </a:t>
                      </a:r>
                      <a:r>
                        <a:rPr kumimoji="0" lang="en-US" sz="2000" b="1" u="none" strike="noStrike" cap="none" normalizeH="0" baseline="0" dirty="0">
                          <a:ln>
                            <a:noFill/>
                          </a:ln>
                          <a:effectLst/>
                          <a:latin typeface="Arial" panose="020B0604020202020204" pitchFamily="34" charset="0"/>
                          <a:cs typeface="Arial" panose="020B0604020202020204" pitchFamily="34" charset="0"/>
                        </a:rPr>
                        <a:t>72</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43 </a:t>
                      </a:r>
                      <a:r>
                        <a:rPr kumimoji="0" lang="en-US" sz="2000" b="1" u="none" strike="noStrike" cap="none" normalizeH="0" baseline="0" dirty="0">
                          <a:ln>
                            <a:noFill/>
                          </a:ln>
                          <a:effectLst/>
                          <a:latin typeface="Arial" panose="020B0604020202020204" pitchFamily="34" charset="0"/>
                          <a:cs typeface="Arial" panose="020B0604020202020204" pitchFamily="34" charset="0"/>
                        </a:rPr>
                        <a:t>51</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3"/>
                  </a:ext>
                </a:extLst>
              </a:tr>
            </a:tbl>
          </a:graphicData>
        </a:graphic>
      </p:graphicFrame>
      <p:graphicFrame>
        <p:nvGraphicFramePr>
          <p:cNvPr id="19" name="Table 4">
            <a:extLst>
              <a:ext uri="{FF2B5EF4-FFF2-40B4-BE49-F238E27FC236}">
                <a16:creationId xmlns:a16="http://schemas.microsoft.com/office/drawing/2014/main" xmlns="" id="{5F99216A-CBC6-45B6-9B36-67EEE9910004}"/>
              </a:ext>
            </a:extLst>
          </p:cNvPr>
          <p:cNvGraphicFramePr>
            <a:graphicFrameLocks noGrp="1"/>
          </p:cNvGraphicFramePr>
          <p:nvPr>
            <p:ph type="tbl" sz="quarter" idx="15"/>
            <p:extLst>
              <p:ext uri="{D42A27DB-BD31-4B8C-83A1-F6EECF244321}">
                <p14:modId xmlns:p14="http://schemas.microsoft.com/office/powerpoint/2010/main" val="4172452152"/>
              </p:ext>
            </p:extLst>
          </p:nvPr>
        </p:nvGraphicFramePr>
        <p:xfrm>
          <a:off x="381000" y="3901440"/>
          <a:ext cx="3507930" cy="1584960"/>
        </p:xfrm>
        <a:graphic>
          <a:graphicData uri="http://schemas.openxmlformats.org/drawingml/2006/table">
            <a:tbl>
              <a:tblPr firstRow="1">
                <a:tableStyleId>{5940675A-B579-460E-94D1-54222C63F5DA}</a:tableStyleId>
              </a:tblPr>
              <a:tblGrid>
                <a:gridCol w="1594167">
                  <a:extLst>
                    <a:ext uri="{9D8B030D-6E8A-4147-A177-3AD203B41FA5}">
                      <a16:colId xmlns:a16="http://schemas.microsoft.com/office/drawing/2014/main" xmlns="" val="20000"/>
                    </a:ext>
                  </a:extLst>
                </a:gridCol>
                <a:gridCol w="1002030">
                  <a:extLst>
                    <a:ext uri="{9D8B030D-6E8A-4147-A177-3AD203B41FA5}">
                      <a16:colId xmlns:a16="http://schemas.microsoft.com/office/drawing/2014/main" xmlns="" val="20001"/>
                    </a:ext>
                  </a:extLst>
                </a:gridCol>
                <a:gridCol w="911733">
                  <a:extLst>
                    <a:ext uri="{9D8B030D-6E8A-4147-A177-3AD203B41FA5}">
                      <a16:colId xmlns:a16="http://schemas.microsoft.com/office/drawing/2014/main" xmlns="" val="20002"/>
                    </a:ext>
                  </a:extLst>
                </a:gridCol>
              </a:tblGrid>
              <a:tr h="13716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Cell Means:</a:t>
                      </a:r>
                      <a:endParaRPr kumimoji="0" lang="en-US" sz="2000" b="0" i="0" u="none" strike="noStrike" cap="none" normalizeH="0" baseline="0" dirty="0">
                        <a:ln>
                          <a:noFill/>
                        </a:ln>
                        <a:solidFill>
                          <a:srgbClr val="FFFF66"/>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Plastic</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Wood</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0"/>
                  </a:ext>
                </a:extLst>
              </a:tr>
              <a:tr h="1219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Thin</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58</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66</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1"/>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Moderate</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61</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73</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2"/>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Heavy</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79</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47</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3"/>
                  </a:ext>
                </a:extLst>
              </a:tr>
            </a:tbl>
          </a:graphicData>
        </a:graphic>
      </p:graphicFrame>
      <p:graphicFrame>
        <p:nvGraphicFramePr>
          <p:cNvPr id="20" name="Table 4">
            <a:extLst>
              <a:ext uri="{FF2B5EF4-FFF2-40B4-BE49-F238E27FC236}">
                <a16:creationId xmlns:a16="http://schemas.microsoft.com/office/drawing/2014/main" xmlns="" id="{1AD599C7-903D-403D-AEBB-076E2FC332D4}"/>
              </a:ext>
            </a:extLst>
          </p:cNvPr>
          <p:cNvGraphicFramePr>
            <a:graphicFrameLocks noGrp="1"/>
          </p:cNvGraphicFramePr>
          <p:nvPr>
            <p:ph type="tbl" sz="quarter" idx="12"/>
            <p:extLst>
              <p:ext uri="{D42A27DB-BD31-4B8C-83A1-F6EECF244321}">
                <p14:modId xmlns:p14="http://schemas.microsoft.com/office/powerpoint/2010/main" val="3555186833"/>
              </p:ext>
            </p:extLst>
          </p:nvPr>
        </p:nvGraphicFramePr>
        <p:xfrm>
          <a:off x="4648200" y="2407879"/>
          <a:ext cx="3353943" cy="1706921"/>
        </p:xfrm>
        <a:graphic>
          <a:graphicData uri="http://schemas.openxmlformats.org/drawingml/2006/table">
            <a:tbl>
              <a:tblPr firstRow="1">
                <a:tableStyleId>{5940675A-B579-460E-94D1-54222C63F5DA}</a:tableStyleId>
              </a:tblPr>
              <a:tblGrid>
                <a:gridCol w="1440180">
                  <a:extLst>
                    <a:ext uri="{9D8B030D-6E8A-4147-A177-3AD203B41FA5}">
                      <a16:colId xmlns:a16="http://schemas.microsoft.com/office/drawing/2014/main" xmlns="" val="20000"/>
                    </a:ext>
                  </a:extLst>
                </a:gridCol>
                <a:gridCol w="1002030">
                  <a:extLst>
                    <a:ext uri="{9D8B030D-6E8A-4147-A177-3AD203B41FA5}">
                      <a16:colId xmlns:a16="http://schemas.microsoft.com/office/drawing/2014/main" xmlns="" val="20001"/>
                    </a:ext>
                  </a:extLst>
                </a:gridCol>
                <a:gridCol w="911733">
                  <a:extLst>
                    <a:ext uri="{9D8B030D-6E8A-4147-A177-3AD203B41FA5}">
                      <a16:colId xmlns:a16="http://schemas.microsoft.com/office/drawing/2014/main" xmlns="" val="20002"/>
                    </a:ext>
                  </a:extLst>
                </a:gridCol>
              </a:tblGrid>
              <a:tr h="518201">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Residuals:</a:t>
                      </a:r>
                      <a:endParaRPr kumimoji="0" lang="en-US" sz="2000" b="0" i="0" u="none" strike="noStrike" cap="none" normalizeH="0" baseline="0" dirty="0">
                        <a:ln>
                          <a:noFill/>
                        </a:ln>
                        <a:solidFill>
                          <a:srgbClr val="FFFF66"/>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Plastic</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Wood</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0"/>
                  </a:ext>
                </a:extLst>
              </a:tr>
              <a:tr h="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Thin</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 </a:t>
                      </a:r>
                      <a:r>
                        <a:rPr kumimoji="0" lang="en-US" sz="2000" b="1" u="none" strike="noStrike" cap="none" normalizeH="0" baseline="0" dirty="0">
                          <a:ln>
                            <a:noFill/>
                          </a:ln>
                          <a:effectLst/>
                          <a:latin typeface="Arial" panose="020B0604020202020204" pitchFamily="34" charset="0"/>
                          <a:cs typeface="Arial" panose="020B0604020202020204" pitchFamily="34" charset="0"/>
                        </a:rPr>
                        <a:t>+6</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+6 −6</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1"/>
                  </a:ext>
                </a:extLst>
              </a:tr>
              <a:tr h="15235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Moderate</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+6 −6</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+5 −5</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2"/>
                  </a:ext>
                </a:extLst>
              </a:tr>
              <a:tr h="3657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u="none" strike="noStrike" cap="none" normalizeH="0" baseline="0" dirty="0">
                          <a:ln>
                            <a:noFill/>
                          </a:ln>
                          <a:effectLst/>
                          <a:latin typeface="Arial" panose="020B0604020202020204" pitchFamily="34" charset="0"/>
                          <a:cs typeface="Arial" panose="020B0604020202020204" pitchFamily="34" charset="0"/>
                        </a:rPr>
                        <a:t>Heavy</a:t>
                      </a:r>
                      <a:endPar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+7 −7</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u="none" strike="noStrike" cap="none" normalizeH="0" baseline="0" dirty="0" smtClean="0">
                          <a:ln>
                            <a:noFill/>
                          </a:ln>
                          <a:effectLst/>
                          <a:latin typeface="Arial" panose="020B0604020202020204" pitchFamily="34" charset="0"/>
                          <a:cs typeface="Arial" panose="020B0604020202020204" pitchFamily="34" charset="0"/>
                        </a:rPr>
                        <a:t>−4 +4</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anchor="ctr" horzOverflow="overflow"/>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891609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Decomposition: Glue </a:t>
            </a:r>
            <a:r>
              <a:rPr lang="en-US" dirty="0" smtClean="0"/>
              <a:t>Strength (4 of 4)</a:t>
            </a:r>
            <a:endParaRPr lang="en-US" dirty="0"/>
          </a:p>
        </p:txBody>
      </p:sp>
      <p:sp>
        <p:nvSpPr>
          <p:cNvPr id="3" name="Content Placeholder 2"/>
          <p:cNvSpPr>
            <a:spLocks noGrp="1"/>
          </p:cNvSpPr>
          <p:nvPr>
            <p:ph idx="1"/>
          </p:nvPr>
        </p:nvSpPr>
        <p:spPr>
          <a:xfrm>
            <a:off x="243114" y="1415142"/>
            <a:ext cx="8610600" cy="489858"/>
          </a:xfrm>
        </p:spPr>
        <p:txBody>
          <a:bodyPr>
            <a:normAutofit/>
          </a:bodyPr>
          <a:lstStyle/>
          <a:p>
            <a:pPr marL="0" indent="0">
              <a:buNone/>
            </a:pPr>
            <a:r>
              <a:rPr lang="en-US" altLang="en-US" dirty="0"/>
              <a:t>Top left cell: </a:t>
            </a:r>
            <a:r>
              <a:rPr lang="en-US" altLang="en-US" b="1" dirty="0" smtClean="0"/>
              <a:t>52,64 </a:t>
            </a:r>
            <a:r>
              <a:rPr lang="en-US" altLang="en-US" dirty="0" smtClean="0"/>
              <a:t>Bottom </a:t>
            </a:r>
            <a:r>
              <a:rPr lang="en-US" altLang="en-US" dirty="0"/>
              <a:t>right </a:t>
            </a:r>
            <a:r>
              <a:rPr lang="en-US" altLang="en-US" dirty="0" smtClean="0"/>
              <a:t>cell: </a:t>
            </a:r>
            <a:r>
              <a:rPr lang="en-US" altLang="en-US" b="1" dirty="0" smtClean="0"/>
              <a:t>43,51</a:t>
            </a:r>
            <a:endParaRPr lang="en-US" altLang="en-US" b="1" dirty="0"/>
          </a:p>
        </p:txBody>
      </p:sp>
      <p:graphicFrame>
        <p:nvGraphicFramePr>
          <p:cNvPr id="11" name="Table Placeholder 10"/>
          <p:cNvGraphicFramePr>
            <a:graphicFrameLocks noGrp="1"/>
          </p:cNvGraphicFramePr>
          <p:nvPr>
            <p:ph type="tbl" sz="quarter" idx="12"/>
            <p:extLst>
              <p:ext uri="{D42A27DB-BD31-4B8C-83A1-F6EECF244321}">
                <p14:modId xmlns:p14="http://schemas.microsoft.com/office/powerpoint/2010/main" val="2714018058"/>
              </p:ext>
            </p:extLst>
          </p:nvPr>
        </p:nvGraphicFramePr>
        <p:xfrm>
          <a:off x="278321" y="2819400"/>
          <a:ext cx="8637079" cy="1854200"/>
        </p:xfrm>
        <a:graphic>
          <a:graphicData uri="http://schemas.openxmlformats.org/drawingml/2006/table">
            <a:tbl>
              <a:tblPr firstRow="1" bandRow="1">
                <a:tableStyleId>{5940675A-B579-460E-94D1-54222C63F5DA}</a:tableStyleId>
              </a:tblPr>
              <a:tblGrid>
                <a:gridCol w="1867725"/>
                <a:gridCol w="1516380"/>
                <a:gridCol w="1351471"/>
                <a:gridCol w="1376743"/>
                <a:gridCol w="1389380"/>
                <a:gridCol w="1135380"/>
              </a:tblGrid>
              <a:tr h="370840">
                <a:tc>
                  <a:txBody>
                    <a:bodyPr/>
                    <a:lstStyle/>
                    <a:p>
                      <a:pPr algn="ctr"/>
                      <a:r>
                        <a:rPr lang="en-US" sz="1800" dirty="0" smtClean="0">
                          <a:latin typeface="Arial" panose="020B0604020202020204" pitchFamily="34" charset="0"/>
                          <a:cs typeface="Arial" panose="020B0604020202020204" pitchFamily="34" charset="0"/>
                        </a:rPr>
                        <a:t>Observed</a:t>
                      </a:r>
                      <a:r>
                        <a:rPr lang="en-US" sz="1800" baseline="0" dirty="0" smtClean="0">
                          <a:latin typeface="Arial" panose="020B0604020202020204" pitchFamily="34" charset="0"/>
                          <a:cs typeface="Arial" panose="020B0604020202020204" pitchFamily="34" charset="0"/>
                        </a:rPr>
                        <a:t> Value</a:t>
                      </a:r>
                      <a:endParaRPr lang="en-US" sz="1800" dirty="0" smtClean="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Grand Mean</a:t>
                      </a:r>
                    </a:p>
                  </a:txBody>
                  <a:tcPr/>
                </a:tc>
                <a:tc>
                  <a:txBody>
                    <a:bodyPr/>
                    <a:lstStyle/>
                    <a:p>
                      <a:pPr algn="ctr"/>
                      <a:r>
                        <a:rPr lang="en-US" sz="1800" dirty="0" err="1" smtClean="0">
                          <a:latin typeface="Arial" panose="020B0604020202020204" pitchFamily="34" charset="0"/>
                          <a:cs typeface="Arial" panose="020B0604020202020204" pitchFamily="34" charset="0"/>
                        </a:rPr>
                        <a:t>Trt</a:t>
                      </a:r>
                      <a:r>
                        <a:rPr lang="en-US" sz="1800" dirty="0" smtClean="0">
                          <a:latin typeface="Arial" panose="020B0604020202020204" pitchFamily="34" charset="0"/>
                          <a:cs typeface="Arial" panose="020B0604020202020204" pitchFamily="34" charset="0"/>
                        </a:rPr>
                        <a:t> A Effect</a:t>
                      </a:r>
                    </a:p>
                  </a:txBody>
                  <a:tcPr/>
                </a:tc>
                <a:tc>
                  <a:txBody>
                    <a:bodyPr/>
                    <a:lstStyle/>
                    <a:p>
                      <a:pPr algn="ctr"/>
                      <a:r>
                        <a:rPr lang="en-US" sz="1800" dirty="0" err="1" smtClean="0">
                          <a:latin typeface="Arial" panose="020B0604020202020204" pitchFamily="34" charset="0"/>
                          <a:cs typeface="Arial" panose="020B0604020202020204" pitchFamily="34" charset="0"/>
                        </a:rPr>
                        <a:t>Trt</a:t>
                      </a:r>
                      <a:r>
                        <a:rPr lang="en-US" sz="1800" dirty="0" smtClean="0">
                          <a:latin typeface="Arial" panose="020B0604020202020204" pitchFamily="34" charset="0"/>
                          <a:cs typeface="Arial" panose="020B0604020202020204" pitchFamily="34" charset="0"/>
                        </a:rPr>
                        <a:t> B Effect</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Interaction</a:t>
                      </a:r>
                    </a:p>
                  </a:txBody>
                  <a:tcPr/>
                </a:tc>
                <a:tc>
                  <a:txBody>
                    <a:bodyPr/>
                    <a:lstStyle/>
                    <a:p>
                      <a:pPr algn="ctr"/>
                      <a:r>
                        <a:rPr lang="en-US" sz="1800" dirty="0" smtClean="0">
                          <a:latin typeface="Arial" panose="020B0604020202020204" pitchFamily="34" charset="0"/>
                          <a:cs typeface="Arial" panose="020B0604020202020204" pitchFamily="34" charset="0"/>
                        </a:rPr>
                        <a:t>Residual</a:t>
                      </a:r>
                    </a:p>
                  </a:txBody>
                  <a:tcPr/>
                </a:tc>
              </a:tr>
              <a:tr h="370840">
                <a:tc>
                  <a:txBody>
                    <a:bodyPr/>
                    <a:lstStyle/>
                    <a:p>
                      <a:pPr algn="ctr"/>
                      <a:r>
                        <a:rPr lang="en-US" sz="1800" dirty="0" smtClean="0">
                          <a:latin typeface="Arial" panose="020B0604020202020204" pitchFamily="34" charset="0"/>
                          <a:cs typeface="Arial" panose="020B0604020202020204" pitchFamily="34" charset="0"/>
                        </a:rPr>
                        <a:t>52 =</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64 +</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−2 +</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2 +</a:t>
                      </a:r>
                      <a:endParaRPr lang="en-US" sz="18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−6 +</a:t>
                      </a:r>
                    </a:p>
                  </a:txBody>
                  <a:tcPr/>
                </a:tc>
                <a:tc>
                  <a:txBody>
                    <a:bodyPr/>
                    <a:lstStyle/>
                    <a:p>
                      <a:pPr algn="ctr"/>
                      <a:r>
                        <a:rPr lang="en-US" sz="1800" dirty="0" smtClean="0">
                          <a:latin typeface="Arial" panose="020B0604020202020204" pitchFamily="34" charset="0"/>
                          <a:cs typeface="Arial" panose="020B0604020202020204" pitchFamily="34" charset="0"/>
                        </a:rPr>
                        <a:t>−6</a:t>
                      </a:r>
                      <a:endParaRPr lang="en-US" sz="1800" dirty="0">
                        <a:latin typeface="Arial" panose="020B0604020202020204" pitchFamily="34" charset="0"/>
                        <a:cs typeface="Arial" panose="020B0604020202020204" pitchFamily="34" charset="0"/>
                      </a:endParaRPr>
                    </a:p>
                  </a:txBody>
                  <a:tcPr/>
                </a:tc>
              </a:tr>
              <a:tr h="370840">
                <a:tc>
                  <a:txBody>
                    <a:bodyPr/>
                    <a:lstStyle/>
                    <a:p>
                      <a:pPr algn="ctr"/>
                      <a:r>
                        <a:rPr lang="en-US" sz="1800" dirty="0" smtClean="0">
                          <a:latin typeface="Arial" panose="020B0604020202020204" pitchFamily="34" charset="0"/>
                          <a:cs typeface="Arial" panose="020B0604020202020204" pitchFamily="34" charset="0"/>
                        </a:rPr>
                        <a:t>64 =</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64 +</a:t>
                      </a:r>
                      <a:endParaRPr lang="en-US" sz="18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−2 +</a:t>
                      </a:r>
                    </a:p>
                  </a:txBody>
                  <a:tcPr/>
                </a:tc>
                <a:tc>
                  <a:txBody>
                    <a:bodyPr/>
                    <a:lstStyle/>
                    <a:p>
                      <a:pPr algn="ctr"/>
                      <a:r>
                        <a:rPr lang="en-US" sz="1800" dirty="0" smtClean="0">
                          <a:latin typeface="Arial" panose="020B0604020202020204" pitchFamily="34" charset="0"/>
                          <a:cs typeface="Arial" panose="020B0604020202020204" pitchFamily="34" charset="0"/>
                        </a:rPr>
                        <a:t>2 +</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−6 +</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6</a:t>
                      </a:r>
                      <a:endParaRPr lang="en-US" sz="1800" dirty="0">
                        <a:latin typeface="Arial" panose="020B0604020202020204" pitchFamily="34" charset="0"/>
                        <a:cs typeface="Arial" panose="020B0604020202020204" pitchFamily="34" charset="0"/>
                      </a:endParaRPr>
                    </a:p>
                  </a:txBody>
                  <a:tcPr/>
                </a:tc>
              </a:tr>
              <a:tr h="370840">
                <a:tc>
                  <a:txBody>
                    <a:bodyPr/>
                    <a:lstStyle/>
                    <a:p>
                      <a:pPr algn="ctr"/>
                      <a:r>
                        <a:rPr lang="en-US" sz="1800" dirty="0" smtClean="0">
                          <a:latin typeface="Arial" panose="020B0604020202020204" pitchFamily="34" charset="0"/>
                          <a:cs typeface="Arial" panose="020B0604020202020204" pitchFamily="34" charset="0"/>
                        </a:rPr>
                        <a:t>43 =</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64 +</a:t>
                      </a:r>
                      <a:endParaRPr lang="en-US" sz="18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−1 +</a:t>
                      </a:r>
                      <a:r>
                        <a:rPr lang="en-US" sz="1800" baseline="0" dirty="0" smtClean="0">
                          <a:latin typeface="Arial" panose="020B0604020202020204" pitchFamily="34" charset="0"/>
                          <a:cs typeface="Arial" panose="020B0604020202020204" pitchFamily="34" charset="0"/>
                        </a:rPr>
                        <a:t> </a:t>
                      </a:r>
                      <a:endParaRPr lang="en-US" sz="1800" dirty="0" smtClean="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−2 +</a:t>
                      </a:r>
                    </a:p>
                  </a:txBody>
                  <a:tcPr/>
                </a:tc>
                <a:tc>
                  <a:txBody>
                    <a:bodyPr/>
                    <a:lstStyle/>
                    <a:p>
                      <a:pPr algn="ctr"/>
                      <a:r>
                        <a:rPr lang="en-US" sz="1800" dirty="0" smtClean="0">
                          <a:latin typeface="Arial" panose="020B0604020202020204" pitchFamily="34" charset="0"/>
                          <a:cs typeface="Arial" panose="020B0604020202020204" pitchFamily="34" charset="0"/>
                        </a:rPr>
                        <a:t>−14 +</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−4</a:t>
                      </a:r>
                      <a:endParaRPr lang="en-US" sz="1800" dirty="0">
                        <a:latin typeface="Arial" panose="020B0604020202020204" pitchFamily="34" charset="0"/>
                        <a:cs typeface="Arial" panose="020B0604020202020204" pitchFamily="34" charset="0"/>
                      </a:endParaRPr>
                    </a:p>
                  </a:txBody>
                  <a:tcPr/>
                </a:tc>
              </a:tr>
              <a:tr h="370840">
                <a:tc>
                  <a:txBody>
                    <a:bodyPr/>
                    <a:lstStyle/>
                    <a:p>
                      <a:pPr algn="ctr"/>
                      <a:r>
                        <a:rPr lang="en-US" sz="1800" dirty="0" smtClean="0">
                          <a:latin typeface="Arial" panose="020B0604020202020204" pitchFamily="34" charset="0"/>
                          <a:cs typeface="Arial" panose="020B0604020202020204" pitchFamily="34" charset="0"/>
                        </a:rPr>
                        <a:t>51 =</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64 +</a:t>
                      </a:r>
                      <a:endParaRPr lang="en-US" sz="18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−1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−2 +</a:t>
                      </a:r>
                    </a:p>
                  </a:txBody>
                  <a:tcPr/>
                </a:tc>
                <a:tc>
                  <a:txBody>
                    <a:bodyPr/>
                    <a:lstStyle/>
                    <a:p>
                      <a:pPr algn="ctr"/>
                      <a:r>
                        <a:rPr lang="en-US" sz="1800" dirty="0" smtClean="0">
                          <a:latin typeface="Arial" panose="020B0604020202020204" pitchFamily="34" charset="0"/>
                          <a:cs typeface="Arial" panose="020B0604020202020204" pitchFamily="34" charset="0"/>
                        </a:rPr>
                        <a:t>−14 +</a:t>
                      </a:r>
                      <a:endParaRPr lang="en-US" sz="1800" dirty="0">
                        <a:latin typeface="Arial" panose="020B0604020202020204" pitchFamily="34" charset="0"/>
                        <a:cs typeface="Arial" panose="020B0604020202020204" pitchFamily="34" charset="0"/>
                      </a:endParaRPr>
                    </a:p>
                  </a:txBody>
                  <a:tcPr/>
                </a:tc>
                <a:tc>
                  <a:txBody>
                    <a:bodyPr/>
                    <a:lstStyle/>
                    <a:p>
                      <a:pPr algn="ctr"/>
                      <a:r>
                        <a:rPr lang="en-US" sz="1800" dirty="0" smtClean="0">
                          <a:latin typeface="Arial" panose="020B0604020202020204" pitchFamily="34" charset="0"/>
                          <a:cs typeface="Arial" panose="020B0604020202020204" pitchFamily="34" charset="0"/>
                        </a:rPr>
                        <a:t>4</a:t>
                      </a:r>
                      <a:endParaRPr lang="en-US" sz="1800" dirty="0">
                        <a:latin typeface="Arial" panose="020B0604020202020204" pitchFamily="34" charset="0"/>
                        <a:cs typeface="Arial" panose="020B0604020202020204" pitchFamily="34" charset="0"/>
                      </a:endParaRPr>
                    </a:p>
                  </a:txBody>
                  <a:tcPr/>
                </a:tc>
              </a:tr>
            </a:tbl>
          </a:graphicData>
        </a:graphic>
      </p:graphicFrame>
      <p:sp>
        <p:nvSpPr>
          <p:cNvPr id="6" name="Content Placeholder 2"/>
          <p:cNvSpPr>
            <a:spLocks noGrp="1"/>
          </p:cNvSpPr>
          <p:nvPr>
            <p:ph type="body" sz="quarter" idx="10"/>
          </p:nvPr>
        </p:nvSpPr>
        <p:spPr>
          <a:xfrm>
            <a:off x="4178256" y="5567008"/>
            <a:ext cx="800550" cy="554182"/>
          </a:xfrm>
        </p:spPr>
        <p:txBody>
          <a:bodyPr>
            <a:normAutofit/>
          </a:bodyPr>
          <a:lstStyle/>
          <a:p>
            <a:pPr marL="0" indent="0">
              <a:buNone/>
            </a:pPr>
            <a:r>
              <a:rPr lang="en-US" altLang="en-US" dirty="0"/>
              <a:t>Etc</a:t>
            </a:r>
            <a:r>
              <a:rPr lang="en-US" altLang="en-US" dirty="0" smtClean="0"/>
              <a:t>.</a:t>
            </a:r>
            <a:endParaRPr lang="en-US" altLang="en-US" dirty="0"/>
          </a:p>
        </p:txBody>
      </p:sp>
    </p:spTree>
    <p:extLst>
      <p:ext uri="{BB962C8B-B14F-4D97-AF65-F5344CB8AC3E}">
        <p14:creationId xmlns:p14="http://schemas.microsoft.com/office/powerpoint/2010/main" val="4039001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7.4</a:t>
            </a:r>
            <a:endParaRPr lang="ru-RU" dirty="0"/>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sym typeface="Symbol" panose="05050102010706020507" pitchFamily="18" charset="2"/>
              </a:rPr>
              <a:t>Fitting a  two-way ANOVA </a:t>
            </a:r>
            <a:r>
              <a:rPr lang="en-US" altLang="en-US" dirty="0" smtClean="0">
                <a:sym typeface="Symbol" panose="05050102010706020507" pitchFamily="18" charset="2"/>
              </a:rPr>
              <a:t>model</a:t>
            </a:r>
          </a:p>
          <a:p>
            <a:pPr marL="0" indent="285750">
              <a:spcBef>
                <a:spcPct val="0"/>
              </a:spcBef>
              <a:spcAft>
                <a:spcPct val="15000"/>
              </a:spcAft>
              <a:buNone/>
            </a:pPr>
            <a:r>
              <a:rPr lang="en-US" altLang="en-US" dirty="0" smtClean="0">
                <a:sym typeface="Symbol" panose="05050102010706020507" pitchFamily="18" charset="2"/>
              </a:rPr>
              <a:t>Two-way model with interaction</a:t>
            </a:r>
          </a:p>
          <a:p>
            <a:pPr marL="0" indent="285750">
              <a:spcBef>
                <a:spcPct val="0"/>
              </a:spcBef>
              <a:spcAft>
                <a:spcPct val="15000"/>
              </a:spcAft>
              <a:buNone/>
            </a:pPr>
            <a:r>
              <a:rPr lang="en-US" altLang="en-US" dirty="0" smtClean="0">
                <a:sym typeface="Symbol" panose="05050102010706020507" pitchFamily="18" charset="2"/>
              </a:rPr>
              <a:t>Estimating </a:t>
            </a:r>
            <a:r>
              <a:rPr lang="en-US" altLang="en-US" dirty="0">
                <a:sym typeface="Symbol" panose="05050102010706020507" pitchFamily="18" charset="2"/>
              </a:rPr>
              <a:t>effects</a:t>
            </a:r>
          </a:p>
          <a:p>
            <a:pPr marL="0" indent="285750">
              <a:spcBef>
                <a:spcPct val="0"/>
              </a:spcBef>
              <a:spcAft>
                <a:spcPct val="15000"/>
              </a:spcAft>
              <a:buNone/>
            </a:pPr>
            <a:r>
              <a:rPr lang="en-US" altLang="en-US" dirty="0" smtClean="0">
                <a:sym typeface="Symbol" panose="05050102010706020507" pitchFamily="18" charset="2"/>
              </a:rPr>
              <a:t>Decomposition </a:t>
            </a:r>
            <a:r>
              <a:rPr lang="en-US" altLang="en-US" dirty="0">
                <a:sym typeface="Symbol" panose="05050102010706020507" pitchFamily="18" charset="2"/>
              </a:rPr>
              <a:t>into components</a:t>
            </a:r>
          </a:p>
          <a:p>
            <a:pPr marL="0" indent="0">
              <a:spcBef>
                <a:spcPct val="0"/>
              </a:spcBef>
              <a:spcAft>
                <a:spcPct val="15000"/>
              </a:spcAft>
              <a:buNone/>
            </a:pPr>
            <a:r>
              <a:rPr lang="en-US" altLang="en-US" dirty="0">
                <a:sym typeface="Symbol" panose="05050102010706020507" pitchFamily="18" charset="2"/>
              </a:rPr>
              <a:t>Two-way ANOVA table (with interaction)</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Partitioning Variability (Balanced)</a:t>
            </a:r>
            <a:endParaRPr lang="ru-RU" dirty="0"/>
          </a:p>
        </p:txBody>
      </p:sp>
      <mc:AlternateContent xmlns:mc="http://schemas.openxmlformats.org/markup-compatibility/2006">
        <mc:Choice xmlns:a14="http://schemas.microsoft.com/office/drawing/2010/main" Requires="a14">
          <p:sp>
            <p:nvSpPr>
              <p:cNvPr id="3" name="Content Placeholder 2"/>
              <p:cNvSpPr>
                <a:spLocks noGrp="1"/>
              </p:cNvSpPr>
              <p:nvPr>
                <p:ph sz="quarter" idx="10"/>
              </p:nvPr>
            </p:nvSpPr>
            <p:spPr>
              <a:xfrm>
                <a:off x="247304" y="1407392"/>
                <a:ext cx="8591895" cy="4841007"/>
              </a:xfrm>
            </p:spPr>
            <p:txBody>
              <a:bodyPr>
                <a:normAutofit/>
              </a:bodyPr>
              <a:lstStyle/>
              <a:p>
                <a:pPr marL="0" indent="0">
                  <a:buNone/>
                </a:pPr>
                <a14:m>
                  <m:oMath xmlns:m="http://schemas.openxmlformats.org/officeDocument/2006/math">
                    <m:r>
                      <a:rPr lang="en-US" i="1" smtClean="0">
                        <a:latin typeface="Cambria Math" panose="02040503050406030204" pitchFamily="18" charset="0"/>
                      </a:rPr>
                      <m:t>𝑆𝑆𝑇𝑜𝑡𝑎𝑙</m:t>
                    </m:r>
                    <m:r>
                      <a:rPr lang="en-US" i="1" smtClean="0">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Σ</m:t>
                    </m:r>
                    <m:sSup>
                      <m:sSupPr>
                        <m:ctrlPr>
                          <a:rPr lang="en-US" i="1">
                            <a:latin typeface="Cambria Math" panose="02040503050406030204" pitchFamily="18" charset="0"/>
                            <a:ea typeface="Cambria Math" panose="02040503050406030204" pitchFamily="18" charset="0"/>
                          </a:rPr>
                        </m:ctrlPr>
                      </m:sSupPr>
                      <m:e>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𝑦</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𝑦</m:t>
                                    </m:r>
                                  </m:e>
                                </m:acc>
                              </m:e>
                              <m:sub>
                                <m:r>
                                  <a:rPr lang="en-US" i="1">
                                    <a:latin typeface="Cambria Math" panose="02040503050406030204" pitchFamily="18" charset="0"/>
                                  </a:rPr>
                                  <m:t>⋅⋅</m:t>
                                </m:r>
                              </m:sub>
                            </m:sSub>
                          </m:e>
                        </m:d>
                      </m:e>
                      <m:sup>
                        <m:r>
                          <a:rPr lang="en-US" i="1">
                            <a:latin typeface="Cambria Math" panose="02040503050406030204" pitchFamily="18" charset="0"/>
                          </a:rPr>
                          <m:t>2</m:t>
                        </m:r>
                      </m:sup>
                    </m:sSup>
                  </m:oMath>
                </a14:m>
                <a:r>
                  <a:rPr lang="en-US" dirty="0" smtClean="0"/>
                  <a:t> </a:t>
                </a:r>
                <a:r>
                  <a:rPr lang="en-US" dirty="0"/>
                  <a:t>(as usual</a:t>
                </a:r>
                <a:r>
                  <a:rPr lang="en-US" dirty="0" smtClean="0"/>
                  <a:t>)</a:t>
                </a:r>
                <a:endParaRPr lang="en-US" dirty="0"/>
              </a:p>
              <a:p>
                <a:pPr marL="0" indent="0">
                  <a:buNone/>
                </a:pPr>
                <a14:m>
                  <m:oMath xmlns:m="http://schemas.openxmlformats.org/officeDocument/2006/math">
                    <m:r>
                      <a:rPr lang="en-US" i="1">
                        <a:latin typeface="Cambria Math" panose="02040503050406030204" pitchFamily="18" charset="0"/>
                      </a:rPr>
                      <m:t>𝑆𝑆𝐴</m:t>
                    </m:r>
                    <m:r>
                      <a:rPr lang="en-US" i="1">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Σ</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𝐽𝑐</m:t>
                    </m:r>
                    <m:sSup>
                      <m:sSupPr>
                        <m:ctrlPr>
                          <a:rPr lang="en-US" i="1">
                            <a:latin typeface="Cambria Math" panose="02040503050406030204" pitchFamily="18" charset="0"/>
                            <a:ea typeface="Cambria Math" panose="02040503050406030204" pitchFamily="18" charset="0"/>
                          </a:rPr>
                        </m:ctrlPr>
                      </m:sSupPr>
                      <m:e>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𝑦</m:t>
                                    </m:r>
                                  </m:e>
                                </m:acc>
                              </m:e>
                              <m:sub>
                                <m:r>
                                  <a:rPr lang="en-US" i="1">
                                    <a:latin typeface="Cambria Math" panose="02040503050406030204" pitchFamily="18" charset="0"/>
                                  </a:rPr>
                                  <m:t>𝑖</m:t>
                                </m:r>
                                <m:r>
                                  <a:rPr lang="en-US" i="1">
                                    <a:latin typeface="Cambria Math" panose="02040503050406030204" pitchFamily="18" charset="0"/>
                                  </a:rPr>
                                  <m:t>⋅</m:t>
                                </m:r>
                              </m:sub>
                            </m:sSub>
                            <m:r>
                              <a:rPr lang="en-US" i="1">
                                <a:latin typeface="Cambria Math" panose="02040503050406030204" pitchFamily="18" charset="0"/>
                                <a:ea typeface="Cambria Math" panose="02040503050406030204" pitchFamily="18" charset="0"/>
                              </a:rPr>
                              <m:t>−</m:t>
                            </m:r>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𝑦</m:t>
                                </m:r>
                              </m:e>
                            </m:acc>
                          </m:e>
                        </m:d>
                      </m:e>
                      <m:sup>
                        <m:r>
                          <a:rPr lang="en-US" i="1">
                            <a:latin typeface="Cambria Math" panose="02040503050406030204" pitchFamily="18" charset="0"/>
                          </a:rPr>
                          <m:t>2</m:t>
                        </m:r>
                      </m:sup>
                    </m:sSup>
                  </m:oMath>
                </a14:m>
                <a:r>
                  <a:rPr lang="en-US" dirty="0" smtClean="0"/>
                  <a:t> </a:t>
                </a:r>
                <a:r>
                  <a:rPr lang="en-US" dirty="0"/>
                  <a:t>(row effects)</a:t>
                </a:r>
              </a:p>
              <a:p>
                <a:pPr marL="0" indent="0">
                  <a:buNone/>
                </a:pPr>
                <a14:m>
                  <m:oMath xmlns:m="http://schemas.openxmlformats.org/officeDocument/2006/math">
                    <m:r>
                      <a:rPr lang="en-US" i="1">
                        <a:latin typeface="Cambria Math" panose="02040503050406030204" pitchFamily="18" charset="0"/>
                      </a:rPr>
                      <m:t>𝑆𝑆𝐵</m:t>
                    </m:r>
                    <m:r>
                      <a:rPr lang="en-US" i="1">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Σ</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𝐼𝑐</m:t>
                    </m:r>
                    <m:sSup>
                      <m:sSupPr>
                        <m:ctrlPr>
                          <a:rPr lang="en-US" i="1">
                            <a:latin typeface="Cambria Math" panose="02040503050406030204" pitchFamily="18" charset="0"/>
                            <a:ea typeface="Cambria Math" panose="02040503050406030204" pitchFamily="18" charset="0"/>
                          </a:rPr>
                        </m:ctrlPr>
                      </m:sSupPr>
                      <m:e>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𝑦</m:t>
                                    </m:r>
                                  </m:e>
                                </m:acc>
                              </m:e>
                              <m:sub>
                                <m:r>
                                  <a:rPr lang="en-US" i="1">
                                    <a:latin typeface="Cambria Math" panose="02040503050406030204" pitchFamily="18" charset="0"/>
                                  </a:rPr>
                                  <m:t>⋅</m:t>
                                </m:r>
                                <m:r>
                                  <a:rPr lang="en-US" i="1">
                                    <a:latin typeface="Cambria Math" panose="02040503050406030204" pitchFamily="18" charset="0"/>
                                  </a:rPr>
                                  <m:t>𝑗</m:t>
                                </m:r>
                              </m:sub>
                            </m:sSub>
                            <m:r>
                              <a:rPr lang="en-US" i="1">
                                <a:latin typeface="Cambria Math" panose="02040503050406030204" pitchFamily="18" charset="0"/>
                                <a:ea typeface="Cambria Math" panose="02040503050406030204" pitchFamily="18" charset="0"/>
                              </a:rPr>
                              <m:t>−</m:t>
                            </m:r>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𝑦</m:t>
                                </m:r>
                              </m:e>
                            </m:acc>
                          </m:e>
                        </m:d>
                      </m:e>
                      <m:sup>
                        <m:r>
                          <a:rPr lang="en-US" i="1">
                            <a:latin typeface="Cambria Math" panose="02040503050406030204" pitchFamily="18" charset="0"/>
                          </a:rPr>
                          <m:t>2</m:t>
                        </m:r>
                      </m:sup>
                    </m:sSup>
                    <m:r>
                      <a:rPr lang="en-US" b="0" i="0" smtClean="0">
                        <a:latin typeface="Cambria Math" panose="02040503050406030204" pitchFamily="18" charset="0"/>
                      </a:rPr>
                      <m:t> </m:t>
                    </m:r>
                  </m:oMath>
                </a14:m>
                <a:r>
                  <a:rPr lang="en-US" dirty="0" smtClean="0"/>
                  <a:t> </a:t>
                </a:r>
                <a:r>
                  <a:rPr lang="en-US" dirty="0"/>
                  <a:t>(column effects)</a:t>
                </a:r>
              </a:p>
              <a:p>
                <a:pPr marL="0" indent="0">
                  <a:buNone/>
                </a:pPr>
                <a14:m>
                  <m:oMath xmlns:m="http://schemas.openxmlformats.org/officeDocument/2006/math">
                    <m:r>
                      <a:rPr lang="en-US" i="1">
                        <a:latin typeface="Cambria Math" panose="02040503050406030204" pitchFamily="18" charset="0"/>
                      </a:rPr>
                      <m:t>𝑆𝑆𝐴𝐵</m:t>
                    </m:r>
                    <m:r>
                      <a:rPr lang="en-US" i="1">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Σ</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𝑐</m:t>
                    </m:r>
                    <m:sSup>
                      <m:sSupPr>
                        <m:ctrlPr>
                          <a:rPr lang="en-US" i="1">
                            <a:latin typeface="Cambria Math" panose="02040503050406030204" pitchFamily="18" charset="0"/>
                            <a:ea typeface="Cambria Math" panose="02040503050406030204" pitchFamily="18" charset="0"/>
                          </a:rPr>
                        </m:ctrlPr>
                      </m:sSupPr>
                      <m:e>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𝑦</m:t>
                                    </m:r>
                                  </m:e>
                                </m:acc>
                              </m:e>
                              <m:sub>
                                <m:r>
                                  <a:rPr lang="en-US" i="1">
                                    <a:latin typeface="Cambria Math" panose="02040503050406030204" pitchFamily="18" charset="0"/>
                                  </a:rPr>
                                  <m:t>𝑖𝑗</m:t>
                                </m:r>
                              </m:sub>
                            </m:sSub>
                            <m:r>
                              <a:rPr lang="en-US" i="1">
                                <a:latin typeface="Cambria Math" panose="02040503050406030204" pitchFamily="18" charset="0"/>
                              </a:rPr>
                              <m:t>−</m:t>
                            </m:r>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𝑖</m:t>
                                </m:r>
                                <m:r>
                                  <a:rPr lang="en-US" i="1">
                                    <a:latin typeface="Cambria Math" panose="02040503050406030204" pitchFamily="18" charset="0"/>
                                  </a:rPr>
                                  <m:t>⋅</m:t>
                                </m:r>
                              </m:sub>
                            </m:sSub>
                            <m:r>
                              <a:rPr lang="en-US" i="1">
                                <a:latin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𝑦</m:t>
                                    </m:r>
                                  </m:e>
                                </m:acc>
                              </m:e>
                              <m: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rPr>
                                  <m:t>𝑗</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acc>
                                  <m:accPr>
                                    <m:chr m:val="̅"/>
                                    <m:ctrlPr>
                                      <a:rPr lang="en-US" i="1">
                                        <a:latin typeface="Cambria Math" panose="02040503050406030204" pitchFamily="18" charset="0"/>
                                        <a:ea typeface="Cambria Math" panose="02040503050406030204" pitchFamily="18" charset="0"/>
                                      </a:rPr>
                                    </m:ctrlPr>
                                  </m:accPr>
                                  <m:e>
                                    <m:r>
                                      <a:rPr lang="en-US" i="1">
                                        <a:latin typeface="Cambria Math" panose="02040503050406030204" pitchFamily="18" charset="0"/>
                                        <a:ea typeface="Cambria Math" panose="02040503050406030204" pitchFamily="18" charset="0"/>
                                      </a:rPr>
                                      <m:t>𝑦</m:t>
                                    </m:r>
                                  </m:e>
                                </m:acc>
                              </m:e>
                              <m:sub>
                                <m:r>
                                  <a:rPr lang="en-US" i="1">
                                    <a:latin typeface="Cambria Math" panose="02040503050406030204" pitchFamily="18" charset="0"/>
                                    <a:ea typeface="Cambria Math" panose="02040503050406030204" pitchFamily="18" charset="0"/>
                                  </a:rPr>
                                  <m:t>⋅⋅</m:t>
                                </m:r>
                              </m:sub>
                            </m:sSub>
                          </m:e>
                        </m:d>
                      </m:e>
                      <m:sup>
                        <m:r>
                          <a:rPr lang="en-US" i="1">
                            <a:latin typeface="Cambria Math" panose="02040503050406030204" pitchFamily="18" charset="0"/>
                          </a:rPr>
                          <m:t>2</m:t>
                        </m:r>
                      </m:sup>
                    </m:sSup>
                  </m:oMath>
                </a14:m>
                <a:r>
                  <a:rPr lang="en-US" dirty="0" smtClean="0"/>
                  <a:t> </a:t>
                </a:r>
                <a:r>
                  <a:rPr lang="en-US" dirty="0"/>
                  <a:t>(interaction</a:t>
                </a:r>
                <a:r>
                  <a:rPr lang="en-US" dirty="0" smtClean="0"/>
                  <a:t>)</a:t>
                </a:r>
                <a:endParaRPr lang="en-US" dirty="0"/>
              </a:p>
              <a:p>
                <a:pPr marL="0" indent="0">
                  <a:buNone/>
                </a:pPr>
                <a14:m>
                  <m:oMath xmlns:m="http://schemas.openxmlformats.org/officeDocument/2006/math">
                    <m:r>
                      <a:rPr lang="en-US" i="1">
                        <a:latin typeface="Cambria Math" panose="02040503050406030204" pitchFamily="18" charset="0"/>
                      </a:rPr>
                      <m:t>𝑆𝑆𝐸</m:t>
                    </m:r>
                    <m:r>
                      <a:rPr lang="en-US" i="1">
                        <a:latin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Σ</m:t>
                    </m:r>
                    <m:r>
                      <a:rPr lang="en-US" i="1">
                        <a:latin typeface="Cambria Math" panose="02040503050406030204" pitchFamily="18" charset="0"/>
                        <a:ea typeface="Cambria Math" panose="02040503050406030204" pitchFamily="18" charset="0"/>
                      </a:rPr>
                      <m:t> </m:t>
                    </m:r>
                    <m:sSup>
                      <m:sSupPr>
                        <m:ctrlPr>
                          <a:rPr lang="en-US" i="1">
                            <a:latin typeface="Cambria Math" panose="02040503050406030204" pitchFamily="18" charset="0"/>
                            <a:ea typeface="Cambria Math" panose="02040503050406030204" pitchFamily="18" charset="0"/>
                          </a:rPr>
                        </m:ctrlPr>
                      </m:sSupPr>
                      <m:e>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𝑦</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𝑖𝑗</m:t>
                                </m:r>
                              </m:sub>
                            </m:sSub>
                          </m:e>
                        </m:d>
                      </m:e>
                      <m:sup>
                        <m:r>
                          <a:rPr lang="en-US" i="1">
                            <a:latin typeface="Cambria Math" panose="02040503050406030204" pitchFamily="18" charset="0"/>
                          </a:rPr>
                          <m:t>2</m:t>
                        </m:r>
                      </m:sup>
                    </m:sSup>
                  </m:oMath>
                </a14:m>
                <a:r>
                  <a:rPr lang="en-US" dirty="0" smtClean="0"/>
                  <a:t> </a:t>
                </a:r>
                <a:r>
                  <a:rPr lang="en-US" dirty="0"/>
                  <a:t>(error)</a:t>
                </a:r>
              </a:p>
              <a:p>
                <a:pPr marL="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𝑆𝑆𝑇𝑜𝑡𝑎𝑙</m:t>
                      </m:r>
                      <m:r>
                        <a:rPr lang="en-US" i="1">
                          <a:latin typeface="Cambria Math" panose="02040503050406030204" pitchFamily="18" charset="0"/>
                        </a:rPr>
                        <m:t>=</m:t>
                      </m:r>
                      <m:r>
                        <a:rPr lang="en-US" i="1">
                          <a:latin typeface="Cambria Math" panose="02040503050406030204" pitchFamily="18" charset="0"/>
                        </a:rPr>
                        <m:t>𝑆𝑆𝐴</m:t>
                      </m:r>
                      <m:r>
                        <a:rPr lang="en-US" i="1">
                          <a:latin typeface="Cambria Math" panose="02040503050406030204" pitchFamily="18" charset="0"/>
                        </a:rPr>
                        <m:t>+</m:t>
                      </m:r>
                      <m:r>
                        <a:rPr lang="en-US" i="1">
                          <a:latin typeface="Cambria Math" panose="02040503050406030204" pitchFamily="18" charset="0"/>
                        </a:rPr>
                        <m:t>𝑆𝑆𝐵</m:t>
                      </m:r>
                      <m:r>
                        <a:rPr lang="en-US" i="1">
                          <a:latin typeface="Cambria Math" panose="02040503050406030204" pitchFamily="18" charset="0"/>
                        </a:rPr>
                        <m:t>+</m:t>
                      </m:r>
                      <m:r>
                        <a:rPr lang="en-US" i="1">
                          <a:latin typeface="Cambria Math" panose="02040503050406030204" pitchFamily="18" charset="0"/>
                        </a:rPr>
                        <m:t>𝑆𝑆𝐴𝐵</m:t>
                      </m:r>
                      <m:r>
                        <a:rPr lang="en-US" i="1">
                          <a:latin typeface="Cambria Math" panose="02040503050406030204" pitchFamily="18" charset="0"/>
                        </a:rPr>
                        <m:t>+</m:t>
                      </m:r>
                      <m:r>
                        <a:rPr lang="en-US" i="1">
                          <a:latin typeface="Cambria Math" panose="02040503050406030204" pitchFamily="18" charset="0"/>
                        </a:rPr>
                        <m:t>𝑆𝑆𝐸</m:t>
                      </m:r>
                      <m:r>
                        <a:rPr lang="en-US" b="0" i="0" smtClean="0">
                          <a:latin typeface="Cambria Math" panose="02040503050406030204" pitchFamily="18" charset="0"/>
                        </a:rPr>
                        <m:t> </m:t>
                      </m:r>
                    </m:oMath>
                  </m:oMathPara>
                </a14:m>
                <a:endParaRPr lang="en-US" dirty="0" smtClean="0"/>
              </a:p>
              <a:p>
                <a:pPr marL="0" indent="0" algn="ctr">
                  <a:buNone/>
                </a:pPr>
                <a:r>
                  <a:rPr lang="en-US" dirty="0"/>
                  <a:t>Total = Factor A + Factor B + Interaction + </a:t>
                </a:r>
                <a:r>
                  <a:rPr lang="en-US" dirty="0" smtClean="0"/>
                  <a:t>Error</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sz="quarter" idx="10"/>
              </p:nvPr>
            </p:nvSpPr>
            <p:spPr>
              <a:xfrm>
                <a:off x="247304" y="1407392"/>
                <a:ext cx="8591895" cy="4841007"/>
              </a:xfrm>
              <a:blipFill rotWithShape="0">
                <a:blip r:embed="rId2"/>
                <a:stretch>
                  <a:fillRect t="-1134"/>
                </a:stretch>
              </a:blipFill>
            </p:spPr>
            <p:txBody>
              <a:bodyPr/>
              <a:lstStyle/>
              <a:p>
                <a:r>
                  <a:rPr lang="en-US">
                    <a:noFill/>
                  </a:rPr>
                  <a:t> </a:t>
                </a:r>
              </a:p>
            </p:txBody>
          </p:sp>
        </mc:Fallback>
      </mc:AlternateContent>
    </p:spTree>
    <p:extLst>
      <p:ext uri="{BB962C8B-B14F-4D97-AF65-F5344CB8AC3E}">
        <p14:creationId xmlns:p14="http://schemas.microsoft.com/office/powerpoint/2010/main" val="25250123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74493" y="25400"/>
            <a:ext cx="8395015" cy="1257300"/>
          </a:xfrm>
        </p:spPr>
        <p:txBody>
          <a:bodyPr/>
          <a:lstStyle/>
          <a:p>
            <a:r>
              <a:rPr lang="en-US" dirty="0"/>
              <a:t>Two-way ANOVA Table (with interaction</a:t>
            </a:r>
            <a:r>
              <a:rPr lang="en-US" dirty="0" smtClean="0"/>
              <a:t>) (1 of 2)</a:t>
            </a:r>
            <a:endParaRPr lang="en-US" dirty="0"/>
          </a:p>
        </p:txBody>
      </p:sp>
      <p:pic>
        <p:nvPicPr>
          <p:cNvPr id="7" name="Picture Placeholder 6" descr="A table with five rows and six columns with headers that read, Source, d.f., S.S., M.S., F stat, and P. The data presented in the table are as follows:&#10;Row 1. Source: Factor A. d.f.: I minus 1. S.S.: SSA. M.S.: SSA over (I minus 1). F-stat: MSA over MSE. P: blank.&#10;Row 2. Source: Factor B. d.f.: J minus 1. S.S.: SSB. M.S.: SSB over (J minus 1). F-stat: MSB over MSE. P: blank.&#10;Row 3. Source: A times B. d.f.: (I minus 1)(J minus 1). S.S.: SSAB. M.S.: SSAB over df. F-stat: MSAB over MSE. P: blank.&#10;Row 4. Source: Error. d.f.: I J (c minus 1). S.S.: SSE. M.S.: SSE over df. F-stat: blank. P: blank.&#10;Row 5. Source: Total. d.f.: n minus 1. S.S.: SSY. M.S.: blank. F-stat: blank. P: blank.&#10;Equation below the table reads, H subscript 0: alpha subscript 1 equals alpha subscript 2 equals … equals alpha subscript I equals 0.&#10;H subscript 0: beta subscript 1 equals beta subscript 2 equals … equals beta subscript J equals 0.&#10;H subscript 0: All gamma subscript i j equals 0."/>
          <p:cNvPicPr>
            <a:picLocks noGrp="1" noChangeAspect="1"/>
          </p:cNvPicPr>
          <p:nvPr>
            <p:ph type="pic" sz="quarter" idx="11"/>
          </p:nvPr>
        </p:nvPicPr>
        <p:blipFill>
          <a:blip r:embed="rId2"/>
          <a:stretch>
            <a:fillRect/>
          </a:stretch>
        </p:blipFill>
        <p:spPr>
          <a:xfrm>
            <a:off x="478991" y="1447800"/>
            <a:ext cx="8131609" cy="4622417"/>
          </a:xfrm>
          <a:prstGeom prst="rect">
            <a:avLst/>
          </a:prstGeom>
          <a:noFill/>
          <a:ln>
            <a:noFill/>
          </a:ln>
        </p:spPr>
      </p:pic>
    </p:spTree>
    <p:extLst>
      <p:ext uri="{BB962C8B-B14F-4D97-AF65-F5344CB8AC3E}">
        <p14:creationId xmlns:p14="http://schemas.microsoft.com/office/powerpoint/2010/main" val="30154286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837" y="25400"/>
            <a:ext cx="8786326" cy="1257300"/>
          </a:xfrm>
        </p:spPr>
        <p:txBody>
          <a:bodyPr/>
          <a:lstStyle/>
          <a:p>
            <a:r>
              <a:rPr lang="en-US" dirty="0"/>
              <a:t>Two-way ANOVA Table (with interaction</a:t>
            </a:r>
            <a:r>
              <a:rPr lang="en-US" dirty="0" smtClean="0"/>
              <a:t>) (2 of 2)</a:t>
            </a:r>
            <a:endParaRPr lang="en-US" dirty="0"/>
          </a:p>
        </p:txBody>
      </p:sp>
      <p:pic>
        <p:nvPicPr>
          <p:cNvPr id="11" name="Picture Placeholder 10" descr="A table with five rows and six columns with headers that Source, d.f., S.S., M.S., t.s., and P. The data presented in the table are as follows:&#10;Row 1. Source: Thickness. d.f.: 2. S.S.: 56. M.S.: 28.0. t.s.: 0.42. P: 0.672.&#10;Row 2. Source: Type. d.f.: 1. S.S.: 48. M.S.: 48.0. t.s.: 0.73. P: 0.426.&#10;Row 3. Source: Thick times Type. d.f.: 2. S.S.: 1184. M.S.: 592.0. t.s.: 8.97. P: 0.016.&#10;Row 4. Source: Error. d.f.: 6. S.S.: 396. M.S.: 66.0. t.s.: blank. P: blank.&#10;Row 5. Source: Total. d.f.: 11. S.S.: 1684. M.S.: blank. t.s.: blank. P: blank.&#10;Equation below the table reads, H subscript 0: alpha subscript 1 equals alpha subscript 2 equals alpha subscript 3 equals 0.&#10;H subscript 0: beta subscript 1 equals beta subscript 2 equals 0.&#10;H subscript 0: All gamma subscript i j equals 0."/>
          <p:cNvPicPr>
            <a:picLocks noGrp="1" noChangeAspect="1"/>
          </p:cNvPicPr>
          <p:nvPr>
            <p:ph type="pic" sz="quarter" idx="11"/>
          </p:nvPr>
        </p:nvPicPr>
        <p:blipFill>
          <a:blip r:embed="rId2"/>
          <a:stretch>
            <a:fillRect/>
          </a:stretch>
        </p:blipFill>
        <p:spPr>
          <a:xfrm>
            <a:off x="1508811" y="1541448"/>
            <a:ext cx="6500164" cy="3812129"/>
          </a:xfrm>
          <a:prstGeom prst="rect">
            <a:avLst/>
          </a:prstGeom>
          <a:noFill/>
          <a:ln>
            <a:noFill/>
          </a:ln>
        </p:spPr>
      </p:pic>
      <p:sp>
        <p:nvSpPr>
          <p:cNvPr id="8" name="Content Placeholder 7"/>
          <p:cNvSpPr>
            <a:spLocks noGrp="1"/>
          </p:cNvSpPr>
          <p:nvPr>
            <p:ph sz="quarter" idx="14"/>
          </p:nvPr>
        </p:nvSpPr>
        <p:spPr>
          <a:xfrm>
            <a:off x="338820" y="5613032"/>
            <a:ext cx="8576580" cy="559168"/>
          </a:xfrm>
        </p:spPr>
        <p:txBody>
          <a:bodyPr>
            <a:normAutofit/>
          </a:bodyPr>
          <a:lstStyle/>
          <a:p>
            <a:pPr marL="0" indent="0">
              <a:buNone/>
            </a:pPr>
            <a:r>
              <a:rPr lang="en-US" i="1" dirty="0"/>
              <a:t>No main effects, but there is some interaction effect</a:t>
            </a:r>
            <a:r>
              <a:rPr lang="en-US" i="1" dirty="0" smtClean="0"/>
              <a:t>.</a:t>
            </a:r>
            <a:endParaRPr lang="en-US" i="1" dirty="0"/>
          </a:p>
        </p:txBody>
      </p:sp>
    </p:spTree>
    <p:extLst>
      <p:ext uri="{BB962C8B-B14F-4D97-AF65-F5344CB8AC3E}">
        <p14:creationId xmlns:p14="http://schemas.microsoft.com/office/powerpoint/2010/main" val="2802464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Two-Way ANOVA with R</a:t>
            </a:r>
          </a:p>
        </p:txBody>
      </p:sp>
      <p:pic>
        <p:nvPicPr>
          <p:cNvPr id="4" name="Picture Placeholder 3" descr="A set of command lines a table. The command lines read as follows: a mod G equals aov (Force approximately equals Thickness plus Type plus Thickness: Type, data equals Glue), Summary (a mod G). (Thickness:Type is circled)&#10;The table has four rows and five columns with column headers that read D f, Sum sq, Mean Sq, F value, and pr greater than F.&#10;The data presented in the table are as follows: &#10;Row 1. Thickness: D f: 2, Sum sq: 56, Mean Sq: 28, F value: 0.4242, pr greater than F: 0.67247.&#10;Row 2. Type: D f: 1, Sum sq: 48, Mean Sq: 48, F value: 0.7273, pr greater than F: 0.42649. &#10;Row 3. Thickness: Type: D f: 2, Sum sq: 1184, Mean sq: 592, F value: 8.9697, pr greater than F: 0.01574. &#10;Row 4. Residuals: D f: 6, Sum sq: 396, Mean Sq: 66, F value: Blank, pr greater than F: Blank."/>
          <p:cNvPicPr>
            <a:picLocks noGrp="1" noChangeAspect="1"/>
          </p:cNvPicPr>
          <p:nvPr>
            <p:ph type="pic" sz="quarter" idx="11"/>
          </p:nvPr>
        </p:nvPicPr>
        <p:blipFill>
          <a:blip r:embed="rId2"/>
          <a:stretch>
            <a:fillRect/>
          </a:stretch>
        </p:blipFill>
        <p:spPr>
          <a:xfrm>
            <a:off x="660067" y="1447800"/>
            <a:ext cx="7188533" cy="2069995"/>
          </a:xfrm>
          <a:prstGeom prst="rect">
            <a:avLst/>
          </a:prstGeom>
          <a:noFill/>
          <a:ln>
            <a:noFill/>
          </a:ln>
        </p:spPr>
      </p:pic>
      <p:sp>
        <p:nvSpPr>
          <p:cNvPr id="8" name="Content Placeholder 7"/>
          <p:cNvSpPr>
            <a:spLocks noGrp="1"/>
          </p:cNvSpPr>
          <p:nvPr>
            <p:ph idx="1"/>
          </p:nvPr>
        </p:nvSpPr>
        <p:spPr>
          <a:xfrm>
            <a:off x="592974" y="3657600"/>
            <a:ext cx="7331826" cy="1501588"/>
          </a:xfrm>
        </p:spPr>
        <p:txBody>
          <a:bodyPr>
            <a:normAutofit/>
          </a:bodyPr>
          <a:lstStyle/>
          <a:p>
            <a:pPr marL="0" indent="0">
              <a:buNone/>
            </a:pPr>
            <a:r>
              <a:rPr lang="en-US" dirty="0"/>
              <a:t>No significant main effect for Thickness</a:t>
            </a:r>
          </a:p>
          <a:p>
            <a:pPr marL="0" indent="0">
              <a:buNone/>
            </a:pPr>
            <a:r>
              <a:rPr lang="en-US" dirty="0"/>
              <a:t>No significant main effect for Type</a:t>
            </a:r>
          </a:p>
          <a:p>
            <a:pPr marL="0" indent="0">
              <a:buNone/>
            </a:pPr>
            <a:r>
              <a:rPr lang="en-US" dirty="0"/>
              <a:t>Significant interaction effect</a:t>
            </a:r>
          </a:p>
        </p:txBody>
      </p:sp>
      <p:pic>
        <p:nvPicPr>
          <p:cNvPr id="13" name="Picture Placeholder 12" descr="A command line reads, Could also use: A mod G equals aov (Force approximately equals Thickness asterisk Type, data equals Glue)."/>
          <p:cNvPicPr>
            <a:picLocks noGrp="1" noChangeAspect="1"/>
          </p:cNvPicPr>
          <p:nvPr>
            <p:ph type="pic" sz="quarter" idx="13"/>
          </p:nvPr>
        </p:nvPicPr>
        <p:blipFill>
          <a:blip r:embed="rId3"/>
          <a:stretch>
            <a:fillRect/>
          </a:stretch>
        </p:blipFill>
        <p:spPr>
          <a:xfrm>
            <a:off x="777930" y="5402123"/>
            <a:ext cx="6994975" cy="413998"/>
          </a:xfrm>
          <a:prstGeom prst="rect">
            <a:avLst/>
          </a:prstGeom>
          <a:noFill/>
          <a:ln>
            <a:noFill/>
          </a:ln>
        </p:spPr>
      </p:pic>
    </p:spTree>
    <p:extLst>
      <p:ext uri="{BB962C8B-B14F-4D97-AF65-F5344CB8AC3E}">
        <p14:creationId xmlns:p14="http://schemas.microsoft.com/office/powerpoint/2010/main" val="1430030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Two-Way ANOVA Model  (with Interaction</a:t>
            </a:r>
            <a:r>
              <a:rPr lang="en-US" dirty="0" smtClean="0"/>
              <a:t>) (1 of 2)</a:t>
            </a:r>
            <a:endParaRPr lang="en-US" dirty="0"/>
          </a:p>
        </p:txBody>
      </p:sp>
      <p:pic>
        <p:nvPicPr>
          <p:cNvPr id="13" name="Picture Placeholder 12" descr="An equation reads, Y equals mu plus alpha subscript i plus beta subscript j plus gamma subscript i j plus epsilon. Five callouts are shown below the equation. The first callout reads, Grand mean and it points to mu; the second callout reads, main effect for factor A and it points to alpha subscript i; the third callout reads, main effect for factor B and it points to beta subscript j; the fourth callout reads, interaction effect and it points to gamma subscript i j and the fifth callout reads, random error and it points to epsilon. "/>
          <p:cNvPicPr>
            <a:picLocks noGrp="1" noChangeAspect="1"/>
          </p:cNvPicPr>
          <p:nvPr>
            <p:ph type="pic" sz="quarter" idx="11"/>
          </p:nvPr>
        </p:nvPicPr>
        <p:blipFill>
          <a:blip r:embed="rId2"/>
          <a:stretch>
            <a:fillRect/>
          </a:stretch>
        </p:blipFill>
        <p:spPr>
          <a:xfrm>
            <a:off x="824241" y="1812640"/>
            <a:ext cx="7481559" cy="3870894"/>
          </a:xfrm>
          <a:prstGeom prst="rect">
            <a:avLst/>
          </a:prstGeom>
          <a:noFill/>
          <a:ln>
            <a:noFill/>
          </a:ln>
        </p:spPr>
      </p:pic>
    </p:spTree>
    <p:extLst>
      <p:ext uri="{BB962C8B-B14F-4D97-AF65-F5344CB8AC3E}">
        <p14:creationId xmlns:p14="http://schemas.microsoft.com/office/powerpoint/2010/main" val="162142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 Plots: Eight Cases</a:t>
            </a:r>
          </a:p>
        </p:txBody>
      </p:sp>
      <p:sp>
        <p:nvSpPr>
          <p:cNvPr id="3" name="Content Placeholder 2"/>
          <p:cNvSpPr>
            <a:spLocks noGrp="1"/>
          </p:cNvSpPr>
          <p:nvPr>
            <p:ph idx="1"/>
          </p:nvPr>
        </p:nvSpPr>
        <p:spPr>
          <a:xfrm>
            <a:off x="243114" y="1415142"/>
            <a:ext cx="8610600" cy="1023258"/>
          </a:xfrm>
        </p:spPr>
        <p:txBody>
          <a:bodyPr/>
          <a:lstStyle/>
          <a:p>
            <a:pPr marL="0" indent="0">
              <a:buNone/>
            </a:pPr>
            <a:r>
              <a:rPr lang="en-US" dirty="0"/>
              <a:t>Suppose A has three levels and B has two </a:t>
            </a:r>
            <a:r>
              <a:rPr lang="en-US" dirty="0" smtClean="0"/>
              <a:t>levels.</a:t>
            </a:r>
          </a:p>
          <a:p>
            <a:pPr marL="0" indent="0">
              <a:buNone/>
            </a:pPr>
            <a:r>
              <a:rPr lang="en-US" sz="2400" kern="0" dirty="0">
                <a:ea typeface="ＭＳ Ｐゴシック" charset="-128"/>
                <a:cs typeface="ＭＳ Ｐゴシック" charset="-128"/>
              </a:rPr>
              <a:t>Grand mean only (no treatment effects</a:t>
            </a:r>
            <a:r>
              <a:rPr lang="en-US" sz="2400" kern="0" dirty="0" smtClean="0">
                <a:ea typeface="ＭＳ Ｐゴシック" charset="-128"/>
                <a:cs typeface="ＭＳ Ｐゴシック" charset="-128"/>
              </a:rPr>
              <a:t>)</a:t>
            </a:r>
            <a:endParaRPr lang="en-US" sz="2400" kern="0" dirty="0">
              <a:ea typeface="ＭＳ Ｐゴシック" charset="-128"/>
              <a:cs typeface="ＭＳ Ｐゴシック" charset="-128"/>
            </a:endParaRPr>
          </a:p>
        </p:txBody>
      </p:sp>
      <p:pic>
        <p:nvPicPr>
          <p:cNvPr id="10" name="Picture Placeholder 9" descr="An interaction plot marks A along the horizontal axis and mean of Y along the vertical axis. Two horizontal lines are shown in the graph. The first line representing b1 originates at (a1, 10), and terminates at (a3, 10). The second line representing b2 originates at (a1, 11), and it terminates at (a3, 11). Text beside the interaction plot reads, Y equals mu plus epsilon."/>
          <p:cNvPicPr>
            <a:picLocks noGrp="1" noChangeAspect="1"/>
          </p:cNvPicPr>
          <p:nvPr>
            <p:ph type="pic" sz="quarter" idx="11"/>
          </p:nvPr>
        </p:nvPicPr>
        <p:blipFill>
          <a:blip r:embed="rId2"/>
          <a:stretch>
            <a:fillRect/>
          </a:stretch>
        </p:blipFill>
        <p:spPr>
          <a:xfrm>
            <a:off x="2209800" y="2576101"/>
            <a:ext cx="5229979" cy="3443699"/>
          </a:xfrm>
          <a:prstGeom prst="rect">
            <a:avLst/>
          </a:prstGeom>
          <a:noFill/>
          <a:ln>
            <a:noFill/>
          </a:ln>
        </p:spPr>
      </p:pic>
    </p:spTree>
    <p:extLst>
      <p:ext uri="{BB962C8B-B14F-4D97-AF65-F5344CB8AC3E}">
        <p14:creationId xmlns:p14="http://schemas.microsoft.com/office/powerpoint/2010/main" val="60143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A Effect, No Treatment B Effect</a:t>
            </a:r>
          </a:p>
        </p:txBody>
      </p:sp>
      <p:pic>
        <p:nvPicPr>
          <p:cNvPr id="5" name="Picture Placeholder 4" descr="An interaction plot marks A along the horizontal axis and mean of Y along the vertical axis. Two lines are shown in the graph. The first line representing b1 originates at (a1, 10), moves upward, reaches the point (a2, 20) then gets deviated, eventually ending at the point (a3, 40). The second line representing b2 originates at (a1, 11), moves upward, reaches the point (a2, 22) then gets deviated, eventually ending at the point (a3, 43). Text beside the interaction plot reads, Y equals mu plus alpha subscript i plus epsilon."/>
          <p:cNvPicPr>
            <a:picLocks noGrp="1" noChangeAspect="1"/>
          </p:cNvPicPr>
          <p:nvPr>
            <p:ph type="pic" sz="quarter" idx="11"/>
          </p:nvPr>
        </p:nvPicPr>
        <p:blipFill>
          <a:blip r:embed="rId2"/>
          <a:stretch>
            <a:fillRect/>
          </a:stretch>
        </p:blipFill>
        <p:spPr>
          <a:xfrm>
            <a:off x="1143000" y="1601765"/>
            <a:ext cx="6976952" cy="4372543"/>
          </a:xfrm>
          <a:prstGeom prst="rect">
            <a:avLst/>
          </a:prstGeom>
          <a:noFill/>
          <a:ln>
            <a:noFill/>
          </a:ln>
        </p:spPr>
      </p:pic>
    </p:spTree>
    <p:extLst>
      <p:ext uri="{BB962C8B-B14F-4D97-AF65-F5344CB8AC3E}">
        <p14:creationId xmlns:p14="http://schemas.microsoft.com/office/powerpoint/2010/main" val="2816293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B Effect, No Treatment A Effect</a:t>
            </a:r>
          </a:p>
        </p:txBody>
      </p:sp>
      <p:pic>
        <p:nvPicPr>
          <p:cNvPr id="7" name="Picture Placeholder 6" descr="An interaction plot marks A along the horizontal axis and mean of Y along the vertical axis. Two horizontal lines are shown in the graph. The first line representing b1 originates at (a1, 10), and terminates at the point (a3, 10). The second line representing b2 originates at (a1, 21), and terminates at the point (a3, 21). Text beside the interaction plot reads, Y equals mu plus beta subscript j plus epsilon."/>
          <p:cNvPicPr>
            <a:picLocks noGrp="1" noChangeAspect="1"/>
          </p:cNvPicPr>
          <p:nvPr>
            <p:ph type="pic" sz="quarter" idx="11"/>
          </p:nvPr>
        </p:nvPicPr>
        <p:blipFill>
          <a:blip r:embed="rId2"/>
          <a:stretch>
            <a:fillRect/>
          </a:stretch>
        </p:blipFill>
        <p:spPr>
          <a:xfrm>
            <a:off x="1143000" y="1654379"/>
            <a:ext cx="6931532" cy="4441621"/>
          </a:xfrm>
          <a:prstGeom prst="rect">
            <a:avLst/>
          </a:prstGeom>
          <a:noFill/>
          <a:ln>
            <a:noFill/>
          </a:ln>
        </p:spPr>
      </p:pic>
    </p:spTree>
    <p:extLst>
      <p:ext uri="{BB962C8B-B14F-4D97-AF65-F5344CB8AC3E}">
        <p14:creationId xmlns:p14="http://schemas.microsoft.com/office/powerpoint/2010/main" val="884597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Treatments A and B Have Effects, No Interaction</a:t>
            </a:r>
          </a:p>
        </p:txBody>
      </p:sp>
      <p:pic>
        <p:nvPicPr>
          <p:cNvPr id="4" name="Picture Placeholder 3" descr="An interaction plot marks A along the horizontal axis and mean of Y along the vertical axis. Two lines are shown in the graph. The first line representing b1 originates at (a1, 10), moves upward, reaches the point (a2, 20) then gets deviated, eventually ending at (a3, 40). The second line representing b2 originates at (a1, 15), moves upward, reaches (a2, 25) then gets deviated, eventually ending at (a3, 44). Text beside the interaction plot reads, Y equals mu plus alpha subscript i plus beta subscript j plus epsilon."/>
          <p:cNvPicPr>
            <a:picLocks noGrp="1" noChangeAspect="1"/>
          </p:cNvPicPr>
          <p:nvPr>
            <p:ph type="pic" sz="quarter" idx="11"/>
          </p:nvPr>
        </p:nvPicPr>
        <p:blipFill>
          <a:blip r:embed="rId2"/>
          <a:stretch>
            <a:fillRect/>
          </a:stretch>
        </p:blipFill>
        <p:spPr>
          <a:xfrm>
            <a:off x="533400" y="1447800"/>
            <a:ext cx="7911436" cy="4575221"/>
          </a:xfrm>
          <a:prstGeom prst="rect">
            <a:avLst/>
          </a:prstGeom>
          <a:noFill/>
          <a:ln>
            <a:noFill/>
          </a:ln>
        </p:spPr>
      </p:pic>
    </p:spTree>
    <p:extLst>
      <p:ext uri="{BB962C8B-B14F-4D97-AF65-F5344CB8AC3E}">
        <p14:creationId xmlns:p14="http://schemas.microsoft.com/office/powerpoint/2010/main" val="2441146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and B Effects plus Interaction</a:t>
            </a:r>
          </a:p>
        </p:txBody>
      </p:sp>
      <p:pic>
        <p:nvPicPr>
          <p:cNvPr id="5" name="Picture Placeholder 4" descr="An interaction plot marks A along the horizontal axis and mean of Y along the vertical axis. Two lines are shown in the graph. The first line representing b1 originates at (a1, 10), moves upward, reaches (a2, 20) then gets deviated, eventually ending at the at (a3, 40). The second line representing b2 originates at (a1, 15), moves upward, reaches (a2, 25), then gets deviated, eventually ending at (a3, 18). Text beside the interaction plot reads, Y equals mu plus alpha subscript i plus beta subscript j plus gamma subscript i j plus epsilon."/>
          <p:cNvPicPr>
            <a:picLocks noGrp="1" noChangeAspect="1"/>
          </p:cNvPicPr>
          <p:nvPr>
            <p:ph type="pic" sz="quarter" idx="11"/>
          </p:nvPr>
        </p:nvPicPr>
        <p:blipFill>
          <a:blip r:embed="rId2"/>
          <a:stretch>
            <a:fillRect/>
          </a:stretch>
        </p:blipFill>
        <p:spPr>
          <a:xfrm>
            <a:off x="914400" y="1475082"/>
            <a:ext cx="7579145" cy="4697118"/>
          </a:xfrm>
          <a:prstGeom prst="rect">
            <a:avLst/>
          </a:prstGeom>
          <a:noFill/>
          <a:ln>
            <a:noFill/>
          </a:ln>
        </p:spPr>
      </p:pic>
    </p:spTree>
    <p:extLst>
      <p:ext uri="{BB962C8B-B14F-4D97-AF65-F5344CB8AC3E}">
        <p14:creationId xmlns:p14="http://schemas.microsoft.com/office/powerpoint/2010/main" val="2927865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A Effect but a B Effect plus Interaction</a:t>
            </a:r>
          </a:p>
        </p:txBody>
      </p:sp>
      <p:pic>
        <p:nvPicPr>
          <p:cNvPr id="4" name="Picture Placeholder 3" descr="An interaction plot marks A along the horizontal axis and mean of Y along the vertical axis. Two lines are shown in the graph. The first line representing b1 originates at (a1, 10), moves upward, reaches (a2, 13), then moves downward and it terminates at (a3, 10). The second line representing b2 originates at (a1, 20), moves upward, reaches (a2, 15), then moves downward and terminates at (a3, 10). Text beside the interaction plot reads, Y equals mu plus beta subscript j plus gamma subscript i j plus epsilon."/>
          <p:cNvPicPr>
            <a:picLocks noGrp="1" noChangeAspect="1"/>
          </p:cNvPicPr>
          <p:nvPr>
            <p:ph type="pic" sz="quarter" idx="11"/>
          </p:nvPr>
        </p:nvPicPr>
        <p:blipFill>
          <a:blip r:embed="rId2"/>
          <a:stretch>
            <a:fillRect/>
          </a:stretch>
        </p:blipFill>
        <p:spPr>
          <a:xfrm>
            <a:off x="1137752" y="1477983"/>
            <a:ext cx="7059910" cy="4712984"/>
          </a:xfrm>
          <a:prstGeom prst="rect">
            <a:avLst/>
          </a:prstGeom>
          <a:noFill/>
          <a:ln>
            <a:noFill/>
          </a:ln>
        </p:spPr>
      </p:pic>
    </p:spTree>
    <p:extLst>
      <p:ext uri="{BB962C8B-B14F-4D97-AF65-F5344CB8AC3E}">
        <p14:creationId xmlns:p14="http://schemas.microsoft.com/office/powerpoint/2010/main" val="2129780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2688</TotalTime>
  <Words>485</Words>
  <Application>Microsoft Office PowerPoint</Application>
  <PresentationFormat>On-screen Show (4:3)</PresentationFormat>
  <Paragraphs>141</Paragraphs>
  <Slides>23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Section 7.4 </vt:lpstr>
      <vt:lpstr>Section 7.4</vt:lpstr>
      <vt:lpstr>Two-Way ANOVA Model  (with Interaction) (1 of 2)</vt:lpstr>
      <vt:lpstr>Interaction Plots: Eight Cases</vt:lpstr>
      <vt:lpstr>Treatment A Effect, No Treatment B Effect</vt:lpstr>
      <vt:lpstr>Treatment B Effect, No Treatment A Effect</vt:lpstr>
      <vt:lpstr>Treatments A and B Have Effects, No Interaction</vt:lpstr>
      <vt:lpstr>A and B Effects plus Interaction</vt:lpstr>
      <vt:lpstr>No A Effect but a B Effect plus Interaction</vt:lpstr>
      <vt:lpstr>A Effect but No B Effect plus Interaction</vt:lpstr>
      <vt:lpstr>No Main Effects but Interaction</vt:lpstr>
      <vt:lpstr>Two-Way ANOVA Model  (with Interaction) (2 of 2)</vt:lpstr>
      <vt:lpstr>Estimating Factorial Effects</vt:lpstr>
      <vt:lpstr>Estimating Effects</vt:lpstr>
      <vt:lpstr>Decomposition: Glue Strength (1 of 4)</vt:lpstr>
      <vt:lpstr>Decomposition: Glue Strength (2 of 4)</vt:lpstr>
      <vt:lpstr>Decomposition: Glue Strength (3 of 4)</vt:lpstr>
      <vt:lpstr>Residual = Data – Cell mean</vt:lpstr>
      <vt:lpstr>Decomposition: Glue Strength (4 of 4)</vt:lpstr>
      <vt:lpstr>Partitioning Variability (Balanced)</vt:lpstr>
      <vt:lpstr>Two-way ANOVA Table (with interaction) (1 of 2)</vt:lpstr>
      <vt:lpstr>Two-way ANOVA Table (with interaction) (2 of 2)</vt:lpstr>
      <vt:lpstr>Two-Way ANOVA with 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7.4</dc:title>
  <dc:creator>Canon</dc:creator>
  <cp:lastModifiedBy>Newton, Andy</cp:lastModifiedBy>
  <cp:revision>523</cp:revision>
  <dcterms:created xsi:type="dcterms:W3CDTF">2015-10-23T14:29:37Z</dcterms:created>
  <dcterms:modified xsi:type="dcterms:W3CDTF">2018-09-13T15:23:07Z</dcterms:modified>
</cp:coreProperties>
</file>